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embeddedFontLst>
    <p:embeddedFont>
      <p:font typeface="Arial Black" panose="020B0604020202020204" pitchFamily="34" charset="0"/>
      <p:bold r:id="rId9"/>
    </p:embeddedFont>
    <p:embeddedFont>
      <p:font typeface="Arial Narrow" panose="020B0604020202020204" pitchFamily="34" charset="0"/>
      <p:regular r:id="rId10"/>
      <p:bold r:id="rId11"/>
      <p:italic r:id="rId12"/>
      <p:boldItalic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6" roundtripDataSignature="AMtx7mj6Jl8iH5sOeR9HqFXy78ExWlBU+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customschemas.google.com/relationships/presentationmetadata" Target="meta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0" Type="http://schemas.openxmlformats.org/officeDocument/2006/relationships/font" Target="fonts/font2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6" name="Google Shape;13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4" name="Google Shape;14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2" name="Google Shape;15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9" name="Google Shape;15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6" name="Google Shape;16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3" name="Google Shape;17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B">
  <p:cSld name="Section Title B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1" descr="A group of people wearing hats&#10;&#10;Description automatically generated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4629" y="0"/>
            <a:ext cx="672737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" name="Google Shape;12;p21"/>
          <p:cNvSpPr/>
          <p:nvPr/>
        </p:nvSpPr>
        <p:spPr>
          <a:xfrm>
            <a:off x="0" y="0"/>
            <a:ext cx="5671457" cy="6858000"/>
          </a:xfrm>
          <a:prstGeom prst="rect">
            <a:avLst/>
          </a:prstGeom>
          <a:solidFill>
            <a:srgbClr val="01326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21"/>
          <p:cNvSpPr txBox="1">
            <a:spLocks noGrp="1"/>
          </p:cNvSpPr>
          <p:nvPr>
            <p:ph type="title"/>
          </p:nvPr>
        </p:nvSpPr>
        <p:spPr>
          <a:xfrm>
            <a:off x="310242" y="800555"/>
            <a:ext cx="5050972" cy="2105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 Black"/>
              <a:buNone/>
              <a:defRPr b="1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1"/>
          <p:cNvSpPr txBox="1">
            <a:spLocks noGrp="1"/>
          </p:cNvSpPr>
          <p:nvPr>
            <p:ph type="body" idx="1"/>
          </p:nvPr>
        </p:nvSpPr>
        <p:spPr>
          <a:xfrm>
            <a:off x="309563" y="3222625"/>
            <a:ext cx="5051425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FBFBF"/>
              </a:buClr>
              <a:buSzPts val="2400"/>
              <a:buNone/>
              <a:defRPr sz="2400" b="0" i="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" name="Google Shape;15;p21"/>
          <p:cNvSpPr/>
          <p:nvPr/>
        </p:nvSpPr>
        <p:spPr>
          <a:xfrm>
            <a:off x="5464629" y="0"/>
            <a:ext cx="6727371" cy="6858000"/>
          </a:xfrm>
          <a:prstGeom prst="rect">
            <a:avLst/>
          </a:prstGeom>
          <a:solidFill>
            <a:srgbClr val="013262">
              <a:alpha val="56862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" name="Google Shape;16;p21" descr="A black and white logo&#10;&#10;Description automatically generated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84093" y="5558179"/>
            <a:ext cx="2102530" cy="9807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(Gold)">
  <p:cSld name="Title and Content (Gold)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0"/>
          <p:cNvSpPr txBox="1">
            <a:spLocks noGrp="1"/>
          </p:cNvSpPr>
          <p:nvPr>
            <p:ph type="title"/>
          </p:nvPr>
        </p:nvSpPr>
        <p:spPr>
          <a:xfrm>
            <a:off x="2073828" y="365125"/>
            <a:ext cx="927997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326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30"/>
          <p:cNvSpPr txBox="1">
            <a:spLocks noGrp="1"/>
          </p:cNvSpPr>
          <p:nvPr>
            <p:ph type="body" idx="1"/>
          </p:nvPr>
        </p:nvSpPr>
        <p:spPr>
          <a:xfrm>
            <a:off x="2073828" y="1825625"/>
            <a:ext cx="9279971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30"/>
          <p:cNvSpPr/>
          <p:nvPr/>
        </p:nvSpPr>
        <p:spPr>
          <a:xfrm>
            <a:off x="0" y="0"/>
            <a:ext cx="1911927" cy="6858000"/>
          </a:xfrm>
          <a:prstGeom prst="rect">
            <a:avLst/>
          </a:prstGeom>
          <a:solidFill>
            <a:srgbClr val="D29F1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1" name="Google Shape;71;p30" descr="A black and white logo&#10;&#10;Description automatically generated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1902" y="5836516"/>
            <a:ext cx="1588121" cy="7407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(Gold)">
  <p:cSld name="Section Header (Gold)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1"/>
          <p:cNvSpPr txBox="1">
            <a:spLocks noGrp="1"/>
          </p:cNvSpPr>
          <p:nvPr>
            <p:ph type="title"/>
          </p:nvPr>
        </p:nvSpPr>
        <p:spPr>
          <a:xfrm>
            <a:off x="2375477" y="1023938"/>
            <a:ext cx="8978323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3262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1"/>
          <p:cNvSpPr txBox="1">
            <a:spLocks noGrp="1"/>
          </p:cNvSpPr>
          <p:nvPr>
            <p:ph type="body" idx="1"/>
          </p:nvPr>
        </p:nvSpPr>
        <p:spPr>
          <a:xfrm>
            <a:off x="2375477" y="3903663"/>
            <a:ext cx="8978323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5" name="Google Shape;75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Google Shape;76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Google Shape;77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8" name="Google Shape;78;p31"/>
          <p:cNvSpPr/>
          <p:nvPr/>
        </p:nvSpPr>
        <p:spPr>
          <a:xfrm>
            <a:off x="0" y="0"/>
            <a:ext cx="1911927" cy="6858000"/>
          </a:xfrm>
          <a:prstGeom prst="rect">
            <a:avLst/>
          </a:prstGeom>
          <a:solidFill>
            <a:srgbClr val="D29F1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9" name="Google Shape;79;p31" descr="A black and white logo&#10;&#10;Description automatically generated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1902" y="5836516"/>
            <a:ext cx="1588121" cy="7407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 (Gold)">
  <p:cSld name="Two Content (Gold)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2"/>
          <p:cNvSpPr txBox="1">
            <a:spLocks noGrp="1"/>
          </p:cNvSpPr>
          <p:nvPr>
            <p:ph type="title"/>
          </p:nvPr>
        </p:nvSpPr>
        <p:spPr>
          <a:xfrm>
            <a:off x="2073828" y="365125"/>
            <a:ext cx="927997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326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2"/>
          <p:cNvSpPr txBox="1">
            <a:spLocks noGrp="1"/>
          </p:cNvSpPr>
          <p:nvPr>
            <p:ph type="body" idx="1"/>
          </p:nvPr>
        </p:nvSpPr>
        <p:spPr>
          <a:xfrm>
            <a:off x="2073828" y="1825625"/>
            <a:ext cx="4462054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32"/>
          <p:cNvSpPr txBox="1">
            <a:spLocks noGrp="1"/>
          </p:cNvSpPr>
          <p:nvPr>
            <p:ph type="body" idx="2"/>
          </p:nvPr>
        </p:nvSpPr>
        <p:spPr>
          <a:xfrm>
            <a:off x="6712526" y="1825625"/>
            <a:ext cx="464127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Google Shape;85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Google Shape;86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7" name="Google Shape;87;p32"/>
          <p:cNvSpPr/>
          <p:nvPr/>
        </p:nvSpPr>
        <p:spPr>
          <a:xfrm>
            <a:off x="0" y="0"/>
            <a:ext cx="1911927" cy="6858000"/>
          </a:xfrm>
          <a:prstGeom prst="rect">
            <a:avLst/>
          </a:prstGeom>
          <a:solidFill>
            <a:srgbClr val="D29F1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8" name="Google Shape;88;p32" descr="A black and white logo&#10;&#10;Description automatically generated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1902" y="5836516"/>
            <a:ext cx="1588121" cy="7407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 (Gold)">
  <p:cSld name="Comparison (Gold)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33"/>
          <p:cNvSpPr txBox="1">
            <a:spLocks noGrp="1"/>
          </p:cNvSpPr>
          <p:nvPr>
            <p:ph type="title"/>
          </p:nvPr>
        </p:nvSpPr>
        <p:spPr>
          <a:xfrm>
            <a:off x="2088572" y="365125"/>
            <a:ext cx="926681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326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33"/>
          <p:cNvSpPr txBox="1">
            <a:spLocks noGrp="1"/>
          </p:cNvSpPr>
          <p:nvPr>
            <p:ph type="body" idx="1"/>
          </p:nvPr>
        </p:nvSpPr>
        <p:spPr>
          <a:xfrm>
            <a:off x="2071428" y="1805854"/>
            <a:ext cx="428780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3262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92" name="Google Shape;92;p33"/>
          <p:cNvSpPr txBox="1">
            <a:spLocks noGrp="1"/>
          </p:cNvSpPr>
          <p:nvPr>
            <p:ph type="body" idx="2"/>
          </p:nvPr>
        </p:nvSpPr>
        <p:spPr>
          <a:xfrm>
            <a:off x="2071428" y="2629766"/>
            <a:ext cx="428780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" name="Google Shape;93;p33"/>
          <p:cNvSpPr txBox="1">
            <a:spLocks noGrp="1"/>
          </p:cNvSpPr>
          <p:nvPr>
            <p:ph type="body" idx="3"/>
          </p:nvPr>
        </p:nvSpPr>
        <p:spPr>
          <a:xfrm>
            <a:off x="6619008" y="1815379"/>
            <a:ext cx="4736379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3262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94" name="Google Shape;94;p33"/>
          <p:cNvSpPr txBox="1">
            <a:spLocks noGrp="1"/>
          </p:cNvSpPr>
          <p:nvPr>
            <p:ph type="body" idx="4"/>
          </p:nvPr>
        </p:nvSpPr>
        <p:spPr>
          <a:xfrm>
            <a:off x="6619008" y="2639291"/>
            <a:ext cx="473638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5" name="Google Shape;95;p33"/>
          <p:cNvSpPr/>
          <p:nvPr/>
        </p:nvSpPr>
        <p:spPr>
          <a:xfrm>
            <a:off x="0" y="0"/>
            <a:ext cx="1911927" cy="6858000"/>
          </a:xfrm>
          <a:prstGeom prst="rect">
            <a:avLst/>
          </a:prstGeom>
          <a:solidFill>
            <a:srgbClr val="D29F1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6" name="Google Shape;96;p33" descr="A black and white logo&#10;&#10;Description automatically generated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1902" y="5836516"/>
            <a:ext cx="1588121" cy="7407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(Gold)">
  <p:cSld name="Title Only (Gold)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4"/>
          <p:cNvSpPr txBox="1">
            <a:spLocks noGrp="1"/>
          </p:cNvSpPr>
          <p:nvPr>
            <p:ph type="title"/>
          </p:nvPr>
        </p:nvSpPr>
        <p:spPr>
          <a:xfrm>
            <a:off x="2073828" y="365125"/>
            <a:ext cx="927997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326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34"/>
          <p:cNvSpPr/>
          <p:nvPr/>
        </p:nvSpPr>
        <p:spPr>
          <a:xfrm>
            <a:off x="0" y="0"/>
            <a:ext cx="1911927" cy="6858000"/>
          </a:xfrm>
          <a:prstGeom prst="rect">
            <a:avLst/>
          </a:prstGeom>
          <a:solidFill>
            <a:srgbClr val="D29F1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0" name="Google Shape;100;p34" descr="A black and white logo&#10;&#10;Description automatically generated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1902" y="5836516"/>
            <a:ext cx="1588121" cy="7407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 (Gold)">
  <p:cSld name="Content with Caption (Gold)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5"/>
          <p:cNvSpPr txBox="1">
            <a:spLocks noGrp="1"/>
          </p:cNvSpPr>
          <p:nvPr>
            <p:ph type="title"/>
          </p:nvPr>
        </p:nvSpPr>
        <p:spPr>
          <a:xfrm>
            <a:off x="2067791" y="457200"/>
            <a:ext cx="3942626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3262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35"/>
          <p:cNvSpPr txBox="1">
            <a:spLocks noGrp="1"/>
          </p:cNvSpPr>
          <p:nvPr>
            <p:ph type="body" idx="1"/>
          </p:nvPr>
        </p:nvSpPr>
        <p:spPr>
          <a:xfrm>
            <a:off x="6181586" y="987425"/>
            <a:ext cx="5173802" cy="552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3262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35"/>
          <p:cNvSpPr txBox="1">
            <a:spLocks noGrp="1"/>
          </p:cNvSpPr>
          <p:nvPr>
            <p:ph type="body" idx="2"/>
          </p:nvPr>
        </p:nvSpPr>
        <p:spPr>
          <a:xfrm>
            <a:off x="2078179" y="2057400"/>
            <a:ext cx="3932237" cy="44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3262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35"/>
          <p:cNvSpPr/>
          <p:nvPr/>
        </p:nvSpPr>
        <p:spPr>
          <a:xfrm>
            <a:off x="0" y="0"/>
            <a:ext cx="1911927" cy="6858000"/>
          </a:xfrm>
          <a:prstGeom prst="rect">
            <a:avLst/>
          </a:prstGeom>
          <a:solidFill>
            <a:srgbClr val="D29F1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6" name="Google Shape;106;p35" descr="A black and white logo&#10;&#10;Description automatically generated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1902" y="5836516"/>
            <a:ext cx="1588121" cy="7407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(Gold)">
  <p:cSld name="Blank (Gold)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6"/>
          <p:cNvSpPr/>
          <p:nvPr/>
        </p:nvSpPr>
        <p:spPr>
          <a:xfrm>
            <a:off x="165100" y="165100"/>
            <a:ext cx="11874500" cy="6527800"/>
          </a:xfrm>
          <a:prstGeom prst="rect">
            <a:avLst/>
          </a:prstGeom>
          <a:solidFill>
            <a:schemeClr val="lt1"/>
          </a:solidFill>
          <a:ln w="381000" cap="flat" cmpd="sng">
            <a:solidFill>
              <a:srgbClr val="D29F1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Collage">
  <p:cSld name="Photo Collage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1" name="Google Shape;111;p37"/>
          <p:cNvSpPr/>
          <p:nvPr/>
        </p:nvSpPr>
        <p:spPr>
          <a:xfrm>
            <a:off x="5192486" y="1992086"/>
            <a:ext cx="7075714" cy="4876800"/>
          </a:xfrm>
          <a:prstGeom prst="rect">
            <a:avLst/>
          </a:prstGeom>
          <a:solidFill>
            <a:srgbClr val="01326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37"/>
          <p:cNvSpPr txBox="1">
            <a:spLocks noGrp="1"/>
          </p:cNvSpPr>
          <p:nvPr>
            <p:ph type="title"/>
          </p:nvPr>
        </p:nvSpPr>
        <p:spPr>
          <a:xfrm>
            <a:off x="165100" y="267392"/>
            <a:ext cx="11727543" cy="882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3262"/>
              </a:buClr>
              <a:buSzPts val="4400"/>
              <a:buFont typeface="Arial Black"/>
              <a:buNone/>
              <a:defRPr b="1" i="0">
                <a:solidFill>
                  <a:srgbClr val="013262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37"/>
          <p:cNvSpPr txBox="1">
            <a:spLocks noGrp="1"/>
          </p:cNvSpPr>
          <p:nvPr>
            <p:ph type="body" idx="1"/>
          </p:nvPr>
        </p:nvSpPr>
        <p:spPr>
          <a:xfrm>
            <a:off x="195943" y="1469571"/>
            <a:ext cx="4670650" cy="5251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3262"/>
              </a:buClr>
              <a:buSzPts val="2400"/>
              <a:buNone/>
              <a:defRPr sz="2400" b="0" i="0">
                <a:solidFill>
                  <a:srgbClr val="01326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14" name="Google Shape;114;p37" descr="A person smiling at a table&#10;&#10;Description automatically generated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32371" y="4339566"/>
            <a:ext cx="3363686" cy="2251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37" descr="A person holding a sign&#10;&#10;Description automatically generated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4772" y="1786044"/>
            <a:ext cx="3363686" cy="22338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37" descr="A person with red beard wearing safety goggles&#10;&#10;Description automatically generated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10600" y="1787639"/>
            <a:ext cx="3363686" cy="2232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37" descr="A group of girls in red jackets&#10;&#10;Description automatically generated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18314" y="4339566"/>
            <a:ext cx="3363685" cy="2233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killsUSA Framework">
  <p:cSld name="SkillsUSA Framework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979DB0"/>
              </a:gs>
              <a:gs pos="50000">
                <a:srgbClr val="C0C3CE"/>
              </a:gs>
              <a:gs pos="100000">
                <a:srgbClr val="E0E2E7"/>
              </a:gs>
            </a:gsLst>
            <a:lin ang="0" scaled="0"/>
          </a:gra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38"/>
          <p:cNvSpPr txBox="1">
            <a:spLocks noGrp="1"/>
          </p:cNvSpPr>
          <p:nvPr>
            <p:ph type="title"/>
          </p:nvPr>
        </p:nvSpPr>
        <p:spPr>
          <a:xfrm>
            <a:off x="259773" y="457200"/>
            <a:ext cx="4946071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3262"/>
              </a:buClr>
              <a:buSzPts val="3200"/>
              <a:buFont typeface="Arial"/>
              <a:buNone/>
              <a:defRPr sz="3200" b="1" i="0">
                <a:solidFill>
                  <a:srgbClr val="01326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38"/>
          <p:cNvSpPr txBox="1">
            <a:spLocks noGrp="1"/>
          </p:cNvSpPr>
          <p:nvPr>
            <p:ph type="body" idx="1"/>
          </p:nvPr>
        </p:nvSpPr>
        <p:spPr>
          <a:xfrm>
            <a:off x="259773" y="2057400"/>
            <a:ext cx="4946071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3262"/>
              </a:buClr>
              <a:buSzPts val="1600"/>
              <a:buNone/>
              <a:defRPr sz="1600" b="0" i="0">
                <a:solidFill>
                  <a:srgbClr val="01326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22" name="Google Shape;122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23" name="Google Shape;123;p38" descr="A diagram of a triangle with text&#10;&#10;Description automatically generated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2113" y="457200"/>
            <a:ext cx="6242116" cy="55591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Slide">
  <p:cSld name="Quote Slide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6" name="Google Shape;126;p39"/>
          <p:cNvSpPr/>
          <p:nvPr/>
        </p:nvSpPr>
        <p:spPr>
          <a:xfrm>
            <a:off x="6520543" y="0"/>
            <a:ext cx="5671457" cy="6858000"/>
          </a:xfrm>
          <a:prstGeom prst="rect">
            <a:avLst/>
          </a:prstGeom>
          <a:solidFill>
            <a:srgbClr val="01326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39"/>
          <p:cNvSpPr txBox="1">
            <a:spLocks noGrp="1"/>
          </p:cNvSpPr>
          <p:nvPr>
            <p:ph type="title"/>
          </p:nvPr>
        </p:nvSpPr>
        <p:spPr>
          <a:xfrm>
            <a:off x="310242" y="800555"/>
            <a:ext cx="5785758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3262"/>
              </a:buClr>
              <a:buSzPts val="4400"/>
              <a:buFont typeface="Arial Narrow"/>
              <a:buNone/>
              <a:defRPr b="0" i="1">
                <a:solidFill>
                  <a:srgbClr val="013262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28" name="Google Shape;128;p39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4543" y="1133651"/>
            <a:ext cx="7772400" cy="5724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39" descr="A black and white logo&#10;&#10;Description automatically generated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20191" y="354311"/>
            <a:ext cx="2861568" cy="1334789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39"/>
          <p:cNvSpPr txBox="1">
            <a:spLocks noGrp="1"/>
          </p:cNvSpPr>
          <p:nvPr>
            <p:ph type="body" idx="1"/>
          </p:nvPr>
        </p:nvSpPr>
        <p:spPr>
          <a:xfrm>
            <a:off x="406400" y="2349500"/>
            <a:ext cx="3403600" cy="2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070"/>
              </a:buClr>
              <a:buSzPts val="1800"/>
              <a:buNone/>
              <a:defRPr sz="1800" b="0" i="0">
                <a:solidFill>
                  <a:srgbClr val="757070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(Blue)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2"/>
          <p:cNvSpPr txBox="1">
            <a:spLocks noGrp="1"/>
          </p:cNvSpPr>
          <p:nvPr>
            <p:ph type="title"/>
          </p:nvPr>
        </p:nvSpPr>
        <p:spPr>
          <a:xfrm>
            <a:off x="2073828" y="365125"/>
            <a:ext cx="927997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326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2"/>
          <p:cNvSpPr txBox="1">
            <a:spLocks noGrp="1"/>
          </p:cNvSpPr>
          <p:nvPr>
            <p:ph type="body" idx="1"/>
          </p:nvPr>
        </p:nvSpPr>
        <p:spPr>
          <a:xfrm>
            <a:off x="2073828" y="1825625"/>
            <a:ext cx="9279971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2"/>
          <p:cNvSpPr/>
          <p:nvPr/>
        </p:nvSpPr>
        <p:spPr>
          <a:xfrm>
            <a:off x="0" y="0"/>
            <a:ext cx="1911927" cy="6858000"/>
          </a:xfrm>
          <a:prstGeom prst="rect">
            <a:avLst/>
          </a:prstGeom>
          <a:solidFill>
            <a:srgbClr val="01326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" name="Google Shape;21;p22" descr="A black and white logo&#10;&#10;Description automatically generated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1902" y="5836516"/>
            <a:ext cx="1588121" cy="7407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4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3262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4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3262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(Blue)" type="secHead">
  <p:cSld name="SECTION_HEADER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3"/>
          <p:cNvSpPr txBox="1">
            <a:spLocks noGrp="1"/>
          </p:cNvSpPr>
          <p:nvPr>
            <p:ph type="title"/>
          </p:nvPr>
        </p:nvSpPr>
        <p:spPr>
          <a:xfrm>
            <a:off x="2375477" y="1023938"/>
            <a:ext cx="8978323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3262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3"/>
          <p:cNvSpPr txBox="1">
            <a:spLocks noGrp="1"/>
          </p:cNvSpPr>
          <p:nvPr>
            <p:ph type="body" idx="1"/>
          </p:nvPr>
        </p:nvSpPr>
        <p:spPr>
          <a:xfrm>
            <a:off x="2375477" y="3903663"/>
            <a:ext cx="8978323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5" name="Google Shape;25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Google Shape;26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" name="Google Shape;27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8" name="Google Shape;28;p23"/>
          <p:cNvSpPr/>
          <p:nvPr/>
        </p:nvSpPr>
        <p:spPr>
          <a:xfrm>
            <a:off x="0" y="0"/>
            <a:ext cx="1911927" cy="6858000"/>
          </a:xfrm>
          <a:prstGeom prst="rect">
            <a:avLst/>
          </a:prstGeom>
          <a:solidFill>
            <a:srgbClr val="01326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" name="Google Shape;29;p23" descr="A black and white logo&#10;&#10;Description automatically generated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1902" y="5836516"/>
            <a:ext cx="1588121" cy="7407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 (Blue)" type="twoObj">
  <p:cSld name="TWO_OBJECT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4"/>
          <p:cNvSpPr txBox="1">
            <a:spLocks noGrp="1"/>
          </p:cNvSpPr>
          <p:nvPr>
            <p:ph type="title"/>
          </p:nvPr>
        </p:nvSpPr>
        <p:spPr>
          <a:xfrm>
            <a:off x="2073828" y="365125"/>
            <a:ext cx="927997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326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4"/>
          <p:cNvSpPr txBox="1">
            <a:spLocks noGrp="1"/>
          </p:cNvSpPr>
          <p:nvPr>
            <p:ph type="body" idx="1"/>
          </p:nvPr>
        </p:nvSpPr>
        <p:spPr>
          <a:xfrm>
            <a:off x="2073828" y="1825625"/>
            <a:ext cx="4462054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24"/>
          <p:cNvSpPr txBox="1">
            <a:spLocks noGrp="1"/>
          </p:cNvSpPr>
          <p:nvPr>
            <p:ph type="body" idx="2"/>
          </p:nvPr>
        </p:nvSpPr>
        <p:spPr>
          <a:xfrm>
            <a:off x="6712526" y="1825625"/>
            <a:ext cx="464127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Google Shape;35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Google Shape;36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7" name="Google Shape;37;p24"/>
          <p:cNvSpPr/>
          <p:nvPr/>
        </p:nvSpPr>
        <p:spPr>
          <a:xfrm>
            <a:off x="0" y="0"/>
            <a:ext cx="1911927" cy="6858000"/>
          </a:xfrm>
          <a:prstGeom prst="rect">
            <a:avLst/>
          </a:prstGeom>
          <a:solidFill>
            <a:srgbClr val="01326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" name="Google Shape;38;p24" descr="A black and white logo&#10;&#10;Description automatically generated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1902" y="5836516"/>
            <a:ext cx="1588121" cy="7407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 (Blue)">
  <p:cSld name="Comparison (Blue)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5"/>
          <p:cNvSpPr txBox="1">
            <a:spLocks noGrp="1"/>
          </p:cNvSpPr>
          <p:nvPr>
            <p:ph type="title"/>
          </p:nvPr>
        </p:nvSpPr>
        <p:spPr>
          <a:xfrm>
            <a:off x="2088572" y="365125"/>
            <a:ext cx="926681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326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5"/>
          <p:cNvSpPr txBox="1">
            <a:spLocks noGrp="1"/>
          </p:cNvSpPr>
          <p:nvPr>
            <p:ph type="body" idx="1"/>
          </p:nvPr>
        </p:nvSpPr>
        <p:spPr>
          <a:xfrm>
            <a:off x="2071428" y="1805854"/>
            <a:ext cx="428780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3262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2" name="Google Shape;42;p25"/>
          <p:cNvSpPr txBox="1">
            <a:spLocks noGrp="1"/>
          </p:cNvSpPr>
          <p:nvPr>
            <p:ph type="body" idx="2"/>
          </p:nvPr>
        </p:nvSpPr>
        <p:spPr>
          <a:xfrm>
            <a:off x="2071428" y="2629766"/>
            <a:ext cx="428780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25"/>
          <p:cNvSpPr txBox="1">
            <a:spLocks noGrp="1"/>
          </p:cNvSpPr>
          <p:nvPr>
            <p:ph type="body" idx="3"/>
          </p:nvPr>
        </p:nvSpPr>
        <p:spPr>
          <a:xfrm>
            <a:off x="6619008" y="1815379"/>
            <a:ext cx="4736379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3262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4" name="Google Shape;44;p25"/>
          <p:cNvSpPr txBox="1">
            <a:spLocks noGrp="1"/>
          </p:cNvSpPr>
          <p:nvPr>
            <p:ph type="body" idx="4"/>
          </p:nvPr>
        </p:nvSpPr>
        <p:spPr>
          <a:xfrm>
            <a:off x="6619008" y="2639291"/>
            <a:ext cx="473638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5"/>
          <p:cNvSpPr/>
          <p:nvPr/>
        </p:nvSpPr>
        <p:spPr>
          <a:xfrm>
            <a:off x="0" y="0"/>
            <a:ext cx="1911927" cy="6858000"/>
          </a:xfrm>
          <a:prstGeom prst="rect">
            <a:avLst/>
          </a:prstGeom>
          <a:solidFill>
            <a:srgbClr val="01326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6" name="Google Shape;46;p25" descr="A black and white logo&#10;&#10;Description automatically generated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1902" y="5836516"/>
            <a:ext cx="1588121" cy="7407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(Blue)" type="titleOnly">
  <p:cSld name="TITLE_ONL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6"/>
          <p:cNvSpPr txBox="1">
            <a:spLocks noGrp="1"/>
          </p:cNvSpPr>
          <p:nvPr>
            <p:ph type="title"/>
          </p:nvPr>
        </p:nvSpPr>
        <p:spPr>
          <a:xfrm>
            <a:off x="2073828" y="365125"/>
            <a:ext cx="927997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326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6"/>
          <p:cNvSpPr/>
          <p:nvPr/>
        </p:nvSpPr>
        <p:spPr>
          <a:xfrm>
            <a:off x="0" y="0"/>
            <a:ext cx="1911927" cy="6858000"/>
          </a:xfrm>
          <a:prstGeom prst="rect">
            <a:avLst/>
          </a:prstGeom>
          <a:solidFill>
            <a:srgbClr val="01326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0" name="Google Shape;50;p26" descr="A black and white logo&#10;&#10;Description automatically generated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1902" y="5836516"/>
            <a:ext cx="1588121" cy="7407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 (Blue)" type="objTx">
  <p:cSld name="OBJECT_WITH_CAPTION_TEX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7"/>
          <p:cNvSpPr txBox="1">
            <a:spLocks noGrp="1"/>
          </p:cNvSpPr>
          <p:nvPr>
            <p:ph type="title"/>
          </p:nvPr>
        </p:nvSpPr>
        <p:spPr>
          <a:xfrm>
            <a:off x="2067791" y="457200"/>
            <a:ext cx="3942626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3262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7"/>
          <p:cNvSpPr txBox="1">
            <a:spLocks noGrp="1"/>
          </p:cNvSpPr>
          <p:nvPr>
            <p:ph type="body" idx="1"/>
          </p:nvPr>
        </p:nvSpPr>
        <p:spPr>
          <a:xfrm>
            <a:off x="6181586" y="987425"/>
            <a:ext cx="5173802" cy="552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3262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4" name="Google Shape;54;p27"/>
          <p:cNvSpPr txBox="1">
            <a:spLocks noGrp="1"/>
          </p:cNvSpPr>
          <p:nvPr>
            <p:ph type="body" idx="2"/>
          </p:nvPr>
        </p:nvSpPr>
        <p:spPr>
          <a:xfrm>
            <a:off x="2078179" y="2057400"/>
            <a:ext cx="3932237" cy="44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3262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5" name="Google Shape;55;p27"/>
          <p:cNvSpPr/>
          <p:nvPr/>
        </p:nvSpPr>
        <p:spPr>
          <a:xfrm>
            <a:off x="0" y="0"/>
            <a:ext cx="1911927" cy="6858000"/>
          </a:xfrm>
          <a:prstGeom prst="rect">
            <a:avLst/>
          </a:prstGeom>
          <a:solidFill>
            <a:srgbClr val="01326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6" name="Google Shape;56;p27" descr="A black and white logo&#10;&#10;Description automatically generated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1902" y="5836516"/>
            <a:ext cx="1588121" cy="7407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(Blue)" typ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8"/>
          <p:cNvSpPr/>
          <p:nvPr/>
        </p:nvSpPr>
        <p:spPr>
          <a:xfrm>
            <a:off x="165100" y="165100"/>
            <a:ext cx="11874500" cy="6527800"/>
          </a:xfrm>
          <a:prstGeom prst="rect">
            <a:avLst/>
          </a:prstGeom>
          <a:solidFill>
            <a:schemeClr val="lt1"/>
          </a:solidFill>
          <a:ln w="381000" cap="flat" cmpd="sng">
            <a:solidFill>
              <a:srgbClr val="01326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">
  <p:cSld name="Section Title A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29" descr="A group of women with their hands on their ches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776846" y="-17567"/>
            <a:ext cx="10415154" cy="6875567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2" name="Google Shape;62;p29"/>
          <p:cNvSpPr/>
          <p:nvPr/>
        </p:nvSpPr>
        <p:spPr>
          <a:xfrm>
            <a:off x="0" y="0"/>
            <a:ext cx="5671457" cy="6858000"/>
          </a:xfrm>
          <a:prstGeom prst="rect">
            <a:avLst/>
          </a:prstGeom>
          <a:solidFill>
            <a:srgbClr val="D29F1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29"/>
          <p:cNvSpPr txBox="1">
            <a:spLocks noGrp="1"/>
          </p:cNvSpPr>
          <p:nvPr>
            <p:ph type="title"/>
          </p:nvPr>
        </p:nvSpPr>
        <p:spPr>
          <a:xfrm>
            <a:off x="310242" y="800555"/>
            <a:ext cx="5050972" cy="2105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3262"/>
              </a:buClr>
              <a:buSzPts val="4400"/>
              <a:buFont typeface="Arial Black"/>
              <a:buNone/>
              <a:defRPr b="1" i="0">
                <a:solidFill>
                  <a:srgbClr val="013262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9"/>
          <p:cNvSpPr/>
          <p:nvPr/>
        </p:nvSpPr>
        <p:spPr>
          <a:xfrm>
            <a:off x="5181600" y="-17567"/>
            <a:ext cx="7010400" cy="6858000"/>
          </a:xfrm>
          <a:prstGeom prst="rect">
            <a:avLst/>
          </a:prstGeom>
          <a:solidFill>
            <a:srgbClr val="D29F13">
              <a:alpha val="56862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29"/>
          <p:cNvSpPr txBox="1">
            <a:spLocks noGrp="1"/>
          </p:cNvSpPr>
          <p:nvPr>
            <p:ph type="body" idx="1"/>
          </p:nvPr>
        </p:nvSpPr>
        <p:spPr>
          <a:xfrm>
            <a:off x="309563" y="3222625"/>
            <a:ext cx="5051425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3262"/>
              </a:buClr>
              <a:buSzPts val="2400"/>
              <a:buNone/>
              <a:defRPr sz="2400" b="0" i="0">
                <a:solidFill>
                  <a:srgbClr val="01326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66" name="Google Shape;66;p29" descr="A black and white logo&#10;&#10;Description automatically generated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84093" y="5558179"/>
            <a:ext cx="2102530" cy="9807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0"/>
          <p:cNvSpPr txBox="1">
            <a:spLocks noGrp="1"/>
          </p:cNvSpPr>
          <p:nvPr>
            <p:ph type="title"/>
          </p:nvPr>
        </p:nvSpPr>
        <p:spPr>
          <a:xfrm>
            <a:off x="2073828" y="365125"/>
            <a:ext cx="927997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3262"/>
              </a:buClr>
              <a:buSzPts val="4400"/>
              <a:buFont typeface="Arial"/>
              <a:buNone/>
              <a:defRPr sz="4400" b="1" i="0" u="none" strike="noStrike" cap="none">
                <a:solidFill>
                  <a:srgbClr val="01326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0"/>
          <p:cNvSpPr txBox="1">
            <a:spLocks noGrp="1"/>
          </p:cNvSpPr>
          <p:nvPr>
            <p:ph type="body" idx="1"/>
          </p:nvPr>
        </p:nvSpPr>
        <p:spPr>
          <a:xfrm>
            <a:off x="2073828" y="1825625"/>
            <a:ext cx="9279971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3262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1326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1326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1326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1326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326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1326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qRj-zQbRp4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hyperlink" Target="https://www.skillsusa.org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qRj-zQbRp4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killsusa.org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"/>
          <p:cNvSpPr txBox="1">
            <a:spLocks noGrp="1"/>
          </p:cNvSpPr>
          <p:nvPr>
            <p:ph type="title"/>
          </p:nvPr>
        </p:nvSpPr>
        <p:spPr>
          <a:xfrm>
            <a:off x="310242" y="2758230"/>
            <a:ext cx="5051100" cy="21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-US" sz="6000"/>
              <a:t>What is </a:t>
            </a:r>
            <a:br>
              <a:rPr lang="en-US" sz="6000"/>
            </a:br>
            <a:r>
              <a:rPr lang="en-US" sz="6000"/>
              <a:t>SkillsUSA?</a:t>
            </a:r>
            <a:endParaRPr sz="6000"/>
          </a:p>
          <a:p>
            <a:pPr marL="0" lvl="0" indent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960"/>
              <a:buFont typeface="Arial Black"/>
              <a:buNone/>
            </a:pPr>
            <a:endParaRPr sz="3960"/>
          </a:p>
        </p:txBody>
      </p:sp>
      <p:sp>
        <p:nvSpPr>
          <p:cNvPr id="139" name="Google Shape;139;p1"/>
          <p:cNvSpPr txBox="1">
            <a:spLocks noGrp="1"/>
          </p:cNvSpPr>
          <p:nvPr>
            <p:ph type="body" idx="1"/>
          </p:nvPr>
        </p:nvSpPr>
        <p:spPr>
          <a:xfrm>
            <a:off x="309563" y="4619650"/>
            <a:ext cx="50514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1127"/>
              <a:buFont typeface="Arial"/>
              <a:buNone/>
            </a:pPr>
            <a:r>
              <a:rPr lang="en-US" sz="3534">
                <a:solidFill>
                  <a:schemeClr val="lt1"/>
                </a:solidFill>
              </a:rPr>
              <a:t>In-person lesson plan</a:t>
            </a:r>
            <a:br>
              <a:rPr lang="en-US" sz="3534">
                <a:solidFill>
                  <a:schemeClr val="lt1"/>
                </a:solidFill>
              </a:rPr>
            </a:br>
            <a:r>
              <a:rPr lang="en-US" sz="3534" b="1">
                <a:solidFill>
                  <a:schemeClr val="accent4"/>
                </a:solidFill>
                <a:latin typeface="Arial Black"/>
                <a:ea typeface="Arial Black"/>
                <a:cs typeface="Arial Black"/>
                <a:sym typeface="Arial Black"/>
              </a:rPr>
              <a:t>Advisors</a:t>
            </a:r>
            <a:endParaRPr sz="3534" b="1">
              <a:solidFill>
                <a:schemeClr val="accent4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ct val="100000"/>
              <a:buNone/>
            </a:pPr>
            <a:endParaRPr/>
          </a:p>
        </p:txBody>
      </p:sp>
      <p:pic>
        <p:nvPicPr>
          <p:cNvPr id="140" name="Google Shape;140;p1" title="blue_Maxwell_High_School_of_Technology_322.jp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9500" y="0"/>
            <a:ext cx="652249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" title="SkillsUSA_Alternate_Logo_White_Web.png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875" y="456850"/>
            <a:ext cx="3009249" cy="1587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"/>
          <p:cNvSpPr txBox="1">
            <a:spLocks noGrp="1"/>
          </p:cNvSpPr>
          <p:nvPr>
            <p:ph type="title"/>
          </p:nvPr>
        </p:nvSpPr>
        <p:spPr>
          <a:xfrm>
            <a:off x="2264828" y="365125"/>
            <a:ext cx="92799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127"/>
              <a:buFont typeface="Arial"/>
              <a:buNone/>
            </a:pPr>
            <a:r>
              <a:rPr lang="en-US" sz="4378">
                <a:solidFill>
                  <a:srgbClr val="1B3564"/>
                </a:solidFill>
                <a:latin typeface="Arial Black"/>
                <a:ea typeface="Arial Black"/>
                <a:cs typeface="Arial Black"/>
                <a:sym typeface="Arial Black"/>
              </a:rPr>
              <a:t>PRE-WORK</a:t>
            </a:r>
            <a:endParaRPr sz="4378">
              <a:solidFill>
                <a:srgbClr val="1B3564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3262"/>
              </a:buClr>
              <a:buSzPct val="100000"/>
              <a:buFont typeface="Arial"/>
              <a:buNone/>
            </a:pPr>
            <a:endParaRPr/>
          </a:p>
        </p:txBody>
      </p:sp>
      <p:sp>
        <p:nvSpPr>
          <p:cNvPr id="147" name="Google Shape;147;p2"/>
          <p:cNvSpPr txBox="1">
            <a:spLocks noGrp="1"/>
          </p:cNvSpPr>
          <p:nvPr>
            <p:ph type="body" idx="1"/>
          </p:nvPr>
        </p:nvSpPr>
        <p:spPr>
          <a:xfrm>
            <a:off x="2264825" y="1415750"/>
            <a:ext cx="66228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100" b="1">
                <a:solidFill>
                  <a:srgbClr val="1B3564"/>
                </a:solidFill>
                <a:latin typeface="Arial Black"/>
                <a:ea typeface="Arial Black"/>
                <a:cs typeface="Arial Black"/>
                <a:sym typeface="Arial Black"/>
              </a:rPr>
              <a:t>Objective:</a:t>
            </a:r>
            <a:endParaRPr sz="2100" b="1">
              <a:solidFill>
                <a:srgbClr val="1B3564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100">
                <a:solidFill>
                  <a:srgbClr val="1B3564"/>
                </a:solidFill>
              </a:rPr>
              <a:t>Identify one aspect of SkillsUSA that interests you.</a:t>
            </a:r>
            <a:endParaRPr sz="2100">
              <a:solidFill>
                <a:srgbClr val="1B3564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3262"/>
              </a:buClr>
              <a:buSzPts val="2800"/>
              <a:buNone/>
            </a:pPr>
            <a:endParaRPr sz="2100">
              <a:solidFill>
                <a:srgbClr val="1B3564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100" b="1">
                <a:solidFill>
                  <a:srgbClr val="1B3564"/>
                </a:solidFill>
                <a:latin typeface="Arial Black"/>
                <a:ea typeface="Arial Black"/>
                <a:cs typeface="Arial Black"/>
                <a:sym typeface="Arial Black"/>
              </a:rPr>
              <a:t>Supplies:</a:t>
            </a:r>
            <a:endParaRPr sz="2100" b="1">
              <a:solidFill>
                <a:srgbClr val="1B3564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B3564"/>
              </a:buClr>
              <a:buSzPts val="2100"/>
              <a:buChar char="•"/>
            </a:pPr>
            <a:r>
              <a:rPr lang="en-US" sz="2100">
                <a:solidFill>
                  <a:srgbClr val="1B3564"/>
                </a:solidFill>
              </a:rPr>
              <a:t>Video Link: </a:t>
            </a:r>
            <a:r>
              <a:rPr lang="en-US" sz="2100" u="sng">
                <a:solidFill>
                  <a:schemeClr val="hlink"/>
                </a:solidFill>
                <a:hlinkClick r:id="rId3"/>
              </a:rPr>
              <a:t>We Are SkillsUSA</a:t>
            </a:r>
            <a:endParaRPr sz="2100">
              <a:solidFill>
                <a:srgbClr val="1B3564"/>
              </a:solidFill>
            </a:endParaRPr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B3564"/>
              </a:buClr>
              <a:buSzPts val="2100"/>
              <a:buChar char="•"/>
            </a:pPr>
            <a:r>
              <a:rPr lang="en-US" sz="2100">
                <a:solidFill>
                  <a:srgbClr val="1B3564"/>
                </a:solidFill>
              </a:rPr>
              <a:t>Electronic device per student</a:t>
            </a:r>
            <a:endParaRPr sz="2100">
              <a:solidFill>
                <a:srgbClr val="1B3564"/>
              </a:solidFill>
            </a:endParaRPr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B3564"/>
              </a:buClr>
              <a:buSzPts val="2100"/>
              <a:buChar char="•"/>
            </a:pPr>
            <a:r>
              <a:rPr lang="en-US" sz="2100">
                <a:solidFill>
                  <a:srgbClr val="1B3564"/>
                </a:solidFill>
              </a:rPr>
              <a:t>Website Link: </a:t>
            </a:r>
            <a:r>
              <a:rPr lang="en-US" sz="2100" u="sng">
                <a:solidFill>
                  <a:schemeClr val="hlink"/>
                </a:solidFill>
                <a:hlinkClick r:id="rId4"/>
              </a:rPr>
              <a:t>SkillsUSA Website</a:t>
            </a:r>
            <a:endParaRPr sz="2100">
              <a:solidFill>
                <a:srgbClr val="1B3564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100">
              <a:solidFill>
                <a:srgbClr val="1B3564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100" b="1">
                <a:solidFill>
                  <a:srgbClr val="1B3564"/>
                </a:solidFill>
                <a:latin typeface="Arial Black"/>
                <a:ea typeface="Arial Black"/>
                <a:cs typeface="Arial Black"/>
                <a:sym typeface="Arial Black"/>
              </a:rPr>
              <a:t>       Length:</a:t>
            </a:r>
            <a:endParaRPr sz="2100" b="1">
              <a:solidFill>
                <a:srgbClr val="1B3564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100">
                <a:solidFill>
                  <a:srgbClr val="1B3564"/>
                </a:solidFill>
              </a:rPr>
              <a:t>        15 minutes</a:t>
            </a:r>
            <a:endParaRPr sz="2100">
              <a:solidFill>
                <a:srgbClr val="1B3564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3262"/>
              </a:buClr>
              <a:buSzPts val="2800"/>
              <a:buNone/>
            </a:pPr>
            <a:endParaRPr sz="3000"/>
          </a:p>
        </p:txBody>
      </p:sp>
      <p:pic>
        <p:nvPicPr>
          <p:cNvPr id="148" name="Google Shape;148;p2" title="Maxwell_High_School_of_Technology_272.jp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31525" y="3227750"/>
            <a:ext cx="4360474" cy="3630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" title="clock.png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0750" y="4445825"/>
            <a:ext cx="484173" cy="4841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"/>
          <p:cNvSpPr txBox="1">
            <a:spLocks noGrp="1"/>
          </p:cNvSpPr>
          <p:nvPr>
            <p:ph type="title"/>
          </p:nvPr>
        </p:nvSpPr>
        <p:spPr>
          <a:xfrm>
            <a:off x="2264828" y="365125"/>
            <a:ext cx="92799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127"/>
              <a:buFont typeface="Arial"/>
              <a:buNone/>
            </a:pPr>
            <a:r>
              <a:rPr lang="en-US" sz="4378">
                <a:solidFill>
                  <a:srgbClr val="1B3564"/>
                </a:solidFill>
                <a:latin typeface="Arial Black"/>
                <a:ea typeface="Arial Black"/>
                <a:cs typeface="Arial Black"/>
                <a:sym typeface="Arial Black"/>
              </a:rPr>
              <a:t>OPENING  </a:t>
            </a:r>
            <a:r>
              <a:rPr lang="en-US" sz="2934">
                <a:solidFill>
                  <a:srgbClr val="1B3564"/>
                </a:solidFill>
              </a:rPr>
              <a:t>3 minutes</a:t>
            </a:r>
            <a:endParaRPr sz="2934">
              <a:solidFill>
                <a:srgbClr val="1B3564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3262"/>
              </a:buClr>
              <a:buSzPct val="73333"/>
              <a:buFont typeface="Arial"/>
              <a:buNone/>
            </a:pPr>
            <a:endParaRPr/>
          </a:p>
        </p:txBody>
      </p:sp>
      <p:sp>
        <p:nvSpPr>
          <p:cNvPr id="155" name="Google Shape;155;p3"/>
          <p:cNvSpPr txBox="1">
            <a:spLocks noGrp="1"/>
          </p:cNvSpPr>
          <p:nvPr>
            <p:ph type="body" idx="1"/>
          </p:nvPr>
        </p:nvSpPr>
        <p:spPr>
          <a:xfrm>
            <a:off x="2264825" y="1415750"/>
            <a:ext cx="83328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100">
                <a:solidFill>
                  <a:srgbClr val="1B3564"/>
                </a:solidFill>
              </a:rPr>
              <a:t>Play the </a:t>
            </a:r>
            <a:r>
              <a:rPr lang="en-US" sz="2100" u="sng">
                <a:solidFill>
                  <a:schemeClr val="hlink"/>
                </a:solidFill>
                <a:hlinkClick r:id="rId3"/>
              </a:rPr>
              <a:t>We Are SkillsUSA</a:t>
            </a:r>
            <a:r>
              <a:rPr lang="en-US" sz="2100">
                <a:solidFill>
                  <a:srgbClr val="1B3564"/>
                </a:solidFill>
              </a:rPr>
              <a:t> video to introduce SkillsUSA.</a:t>
            </a:r>
            <a:endParaRPr sz="2100">
              <a:solidFill>
                <a:srgbClr val="1B3564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100">
              <a:solidFill>
                <a:srgbClr val="1B3564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100">
                <a:solidFill>
                  <a:srgbClr val="1B3564"/>
                </a:solidFill>
              </a:rPr>
              <a:t>Lead a brief discussion about what students observed </a:t>
            </a:r>
            <a:br>
              <a:rPr lang="en-US" sz="2100">
                <a:solidFill>
                  <a:srgbClr val="1B3564"/>
                </a:solidFill>
              </a:rPr>
            </a:br>
            <a:r>
              <a:rPr lang="en-US" sz="2100">
                <a:solidFill>
                  <a:srgbClr val="1B3564"/>
                </a:solidFill>
              </a:rPr>
              <a:t>from the video. Use these questions as a guide:</a:t>
            </a:r>
            <a:endParaRPr sz="2100">
              <a:solidFill>
                <a:srgbClr val="1B3564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100">
                <a:solidFill>
                  <a:srgbClr val="1B3564"/>
                </a:solidFill>
              </a:rPr>
              <a:t>•	Who has heard of SkillsUSA before?</a:t>
            </a:r>
            <a:endParaRPr sz="2100">
              <a:solidFill>
                <a:srgbClr val="1B3564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100">
                <a:solidFill>
                  <a:srgbClr val="1B3564"/>
                </a:solidFill>
              </a:rPr>
              <a:t>•	What did you learn about SkillsUSA from the video?</a:t>
            </a:r>
            <a:endParaRPr sz="2100">
              <a:solidFill>
                <a:srgbClr val="1B3564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100">
                <a:solidFill>
                  <a:srgbClr val="1B3564"/>
                </a:solidFill>
              </a:rPr>
              <a:t>•	What do you want to learn about SkillsUSA?</a:t>
            </a:r>
            <a:endParaRPr sz="2100">
              <a:solidFill>
                <a:srgbClr val="1B3564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100">
              <a:solidFill>
                <a:srgbClr val="1B3564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3262"/>
              </a:buClr>
              <a:buSzPts val="2800"/>
              <a:buNone/>
            </a:pPr>
            <a:endParaRPr sz="3000"/>
          </a:p>
        </p:txBody>
      </p:sp>
      <p:pic>
        <p:nvPicPr>
          <p:cNvPr id="156" name="Google Shape;156;p3" title="Maxwell_High_School_of_Technology_108.jp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83000" y="4718475"/>
            <a:ext cx="4709001" cy="2139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4"/>
          <p:cNvSpPr txBox="1">
            <a:spLocks noGrp="1"/>
          </p:cNvSpPr>
          <p:nvPr>
            <p:ph type="title"/>
          </p:nvPr>
        </p:nvSpPr>
        <p:spPr>
          <a:xfrm>
            <a:off x="2264828" y="365125"/>
            <a:ext cx="92799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127"/>
              <a:buFont typeface="Arial"/>
              <a:buNone/>
            </a:pPr>
            <a:r>
              <a:rPr lang="en-US" sz="4378">
                <a:solidFill>
                  <a:srgbClr val="1B3564"/>
                </a:solidFill>
                <a:latin typeface="Arial Black"/>
                <a:ea typeface="Arial Black"/>
                <a:cs typeface="Arial Black"/>
                <a:sym typeface="Arial Black"/>
              </a:rPr>
              <a:t>CONTENT  </a:t>
            </a:r>
            <a:r>
              <a:rPr lang="en-US" sz="2934">
                <a:solidFill>
                  <a:srgbClr val="1B3564"/>
                </a:solidFill>
              </a:rPr>
              <a:t>8 minutes</a:t>
            </a:r>
            <a:endParaRPr sz="2934">
              <a:solidFill>
                <a:srgbClr val="1B3564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3262"/>
              </a:buClr>
              <a:buSzPct val="100000"/>
              <a:buFont typeface="Arial"/>
              <a:buNone/>
            </a:pPr>
            <a:endParaRPr/>
          </a:p>
        </p:txBody>
      </p:sp>
      <p:sp>
        <p:nvSpPr>
          <p:cNvPr id="162" name="Google Shape;162;p4"/>
          <p:cNvSpPr txBox="1">
            <a:spLocks noGrp="1"/>
          </p:cNvSpPr>
          <p:nvPr>
            <p:ph type="body" idx="1"/>
          </p:nvPr>
        </p:nvSpPr>
        <p:spPr>
          <a:xfrm>
            <a:off x="2264825" y="1415750"/>
            <a:ext cx="9279900" cy="53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8542" dirty="0">
                <a:solidFill>
                  <a:srgbClr val="1B3564"/>
                </a:solidFill>
              </a:rPr>
              <a:t>Provide a short explanation of SkillsUSA. Make sure to include these points if they weren’t covered in the conversation above:</a:t>
            </a:r>
          </a:p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endParaRPr lang="en-US" sz="8542" u="sng" dirty="0">
              <a:solidFill>
                <a:srgbClr val="1B3564"/>
              </a:solidFill>
            </a:endParaRPr>
          </a:p>
          <a:p>
            <a:pPr marL="1143000" indent="-1143000">
              <a:lnSpc>
                <a:spcPct val="115000"/>
              </a:lnSpc>
              <a:spcBef>
                <a:spcPts val="300"/>
              </a:spcBef>
              <a:buClr>
                <a:schemeClr val="dk1"/>
              </a:buClr>
              <a:buSzPts val="275"/>
            </a:pPr>
            <a:r>
              <a:rPr lang="en-US" sz="8542" dirty="0">
                <a:solidFill>
                  <a:srgbClr val="1B3564"/>
                </a:solidFill>
              </a:rPr>
              <a:t>• SkillsUSA is a partnership between students, teachers, </a:t>
            </a:r>
          </a:p>
          <a:p>
            <a:pPr marL="1143000" indent="-1143000">
              <a:lnSpc>
                <a:spcPct val="115000"/>
              </a:lnSpc>
              <a:spcBef>
                <a:spcPts val="300"/>
              </a:spcBef>
              <a:buClr>
                <a:schemeClr val="dk1"/>
              </a:buClr>
              <a:buSzPts val="275"/>
            </a:pPr>
            <a:r>
              <a:rPr lang="en-US" sz="8542">
                <a:solidFill>
                  <a:srgbClr val="1B3564"/>
                </a:solidFill>
              </a:rPr>
              <a:t>and </a:t>
            </a:r>
            <a:r>
              <a:rPr lang="en-US" sz="8542" dirty="0">
                <a:solidFill>
                  <a:srgbClr val="1B3564"/>
                </a:solidFill>
              </a:rPr>
              <a:t>industry members.</a:t>
            </a:r>
            <a:endParaRPr sz="8542" dirty="0">
              <a:solidFill>
                <a:srgbClr val="1B3564"/>
              </a:solidFill>
            </a:endParaRPr>
          </a:p>
          <a:p>
            <a:pPr marL="1143000" indent="-1143000">
              <a:lnSpc>
                <a:spcPct val="115000"/>
              </a:lnSpc>
              <a:spcBef>
                <a:spcPts val="300"/>
              </a:spcBef>
              <a:buClr>
                <a:schemeClr val="dk1"/>
              </a:buClr>
              <a:buSzPts val="275"/>
            </a:pPr>
            <a:r>
              <a:rPr lang="en-US" sz="8542" dirty="0">
                <a:solidFill>
                  <a:srgbClr val="1B3564"/>
                </a:solidFill>
              </a:rPr>
              <a:t>• It allows students to develop skills that are valued in the workplace.</a:t>
            </a:r>
            <a:endParaRPr sz="8542" dirty="0">
              <a:solidFill>
                <a:srgbClr val="1B3564"/>
              </a:solidFill>
            </a:endParaRPr>
          </a:p>
          <a:p>
            <a:pPr marL="1143000" indent="-1143000">
              <a:lnSpc>
                <a:spcPct val="115000"/>
              </a:lnSpc>
              <a:spcBef>
                <a:spcPts val="300"/>
              </a:spcBef>
              <a:buClr>
                <a:schemeClr val="dk1"/>
              </a:buClr>
              <a:buSzPts val="275"/>
            </a:pPr>
            <a:r>
              <a:rPr lang="en-US" sz="8542" dirty="0">
                <a:solidFill>
                  <a:srgbClr val="1B3564"/>
                </a:solidFill>
              </a:rPr>
              <a:t>• SkillsUSA focuses on preparing students for careers in trade, technical   and skilled service (including health) occupations.</a:t>
            </a:r>
            <a:endParaRPr sz="8542" dirty="0">
              <a:solidFill>
                <a:srgbClr val="1B3564"/>
              </a:solidFill>
            </a:endParaRPr>
          </a:p>
          <a:p>
            <a:pPr marL="1143000" indent="-1143000">
              <a:lnSpc>
                <a:spcPct val="115000"/>
              </a:lnSpc>
              <a:spcBef>
                <a:spcPts val="300"/>
              </a:spcBef>
              <a:buClr>
                <a:schemeClr val="dk1"/>
              </a:buClr>
              <a:buSzPts val="275"/>
            </a:pPr>
            <a:r>
              <a:rPr lang="en-US" sz="8542" dirty="0">
                <a:solidFill>
                  <a:srgbClr val="1B3564"/>
                </a:solidFill>
              </a:rPr>
              <a:t>• SkillsUSA is the #1 workforce development organization for students. We empower students to become skilled professionals, career-ready leaders and responsible community members.</a:t>
            </a:r>
            <a:endParaRPr sz="8542" dirty="0">
              <a:solidFill>
                <a:srgbClr val="1B3564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endParaRPr sz="6850" dirty="0">
              <a:solidFill>
                <a:srgbClr val="1B3564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endParaRPr sz="6850" dirty="0">
              <a:solidFill>
                <a:srgbClr val="1B3564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ct val="52381"/>
              <a:buFont typeface="Arial"/>
              <a:buNone/>
            </a:pPr>
            <a:endParaRPr sz="2100" dirty="0">
              <a:solidFill>
                <a:srgbClr val="1B3564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2381"/>
              <a:buFont typeface="Arial"/>
              <a:buNone/>
            </a:pPr>
            <a:endParaRPr sz="2100" dirty="0">
              <a:solidFill>
                <a:srgbClr val="1B3564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3262"/>
              </a:buClr>
              <a:buSzPct val="93333"/>
              <a:buNone/>
            </a:pPr>
            <a:endParaRPr sz="3000" dirty="0"/>
          </a:p>
        </p:txBody>
      </p:sp>
      <p:sp>
        <p:nvSpPr>
          <p:cNvPr id="163" name="Google Shape;163;p4"/>
          <p:cNvSpPr txBox="1"/>
          <p:nvPr/>
        </p:nvSpPr>
        <p:spPr>
          <a:xfrm>
            <a:off x="8814650" y="6246625"/>
            <a:ext cx="3247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013262"/>
                </a:solidFill>
                <a:latin typeface="Arial Black"/>
                <a:ea typeface="Arial Black"/>
                <a:cs typeface="Arial Black"/>
                <a:sym typeface="Arial Black"/>
              </a:rPr>
              <a:t>CONTENT CONTINUED</a:t>
            </a:r>
            <a:endParaRPr sz="1200" i="1">
              <a:solidFill>
                <a:srgbClr val="013262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rgbClr val="013262"/>
                </a:solidFill>
                <a:latin typeface="Arial Black"/>
                <a:ea typeface="Arial Black"/>
                <a:cs typeface="Arial Black"/>
                <a:sym typeface="Arial Black"/>
              </a:rPr>
              <a:t>NEXT PAGE</a:t>
            </a:r>
            <a:endParaRPr sz="1200" i="1">
              <a:solidFill>
                <a:srgbClr val="013262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5"/>
          <p:cNvSpPr txBox="1">
            <a:spLocks noGrp="1"/>
          </p:cNvSpPr>
          <p:nvPr>
            <p:ph type="title"/>
          </p:nvPr>
        </p:nvSpPr>
        <p:spPr>
          <a:xfrm>
            <a:off x="2264828" y="365125"/>
            <a:ext cx="92799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127"/>
              <a:buFont typeface="Arial"/>
              <a:buNone/>
            </a:pPr>
            <a:r>
              <a:rPr lang="en-US" sz="4378">
                <a:solidFill>
                  <a:srgbClr val="1B3564"/>
                </a:solidFill>
                <a:latin typeface="Arial Black"/>
                <a:ea typeface="Arial Black"/>
                <a:cs typeface="Arial Black"/>
                <a:sym typeface="Arial Black"/>
              </a:rPr>
              <a:t>CONTENT  </a:t>
            </a:r>
            <a:r>
              <a:rPr lang="en-US" sz="2934">
                <a:solidFill>
                  <a:srgbClr val="1B3564"/>
                </a:solidFill>
              </a:rPr>
              <a:t>8 minutes</a:t>
            </a:r>
            <a:endParaRPr sz="2934">
              <a:solidFill>
                <a:srgbClr val="1B3564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3262"/>
              </a:buClr>
              <a:buSzPct val="100000"/>
              <a:buFont typeface="Arial"/>
              <a:buNone/>
            </a:pPr>
            <a:endParaRPr/>
          </a:p>
        </p:txBody>
      </p:sp>
      <p:sp>
        <p:nvSpPr>
          <p:cNvPr id="169" name="Google Shape;169;p5"/>
          <p:cNvSpPr txBox="1">
            <a:spLocks noGrp="1"/>
          </p:cNvSpPr>
          <p:nvPr>
            <p:ph type="body" idx="1"/>
          </p:nvPr>
        </p:nvSpPr>
        <p:spPr>
          <a:xfrm>
            <a:off x="2264825" y="1415750"/>
            <a:ext cx="6611700" cy="53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8542" b="0">
                <a:solidFill>
                  <a:srgbClr val="1B3564"/>
                </a:solidFill>
              </a:rPr>
              <a:t>Explain that SkillsUSA provides many different opportunities for students including conferences, interactions with business and industry partners and competitions. </a:t>
            </a:r>
            <a:endParaRPr sz="8542" b="0">
              <a:solidFill>
                <a:srgbClr val="1B3564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endParaRPr sz="8542" b="0">
              <a:solidFill>
                <a:srgbClr val="1B3564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8542" b="0">
                <a:solidFill>
                  <a:srgbClr val="1B3564"/>
                </a:solidFill>
              </a:rPr>
              <a:t>Instruct students to pull out an electronic device and navigate to the </a:t>
            </a:r>
            <a:r>
              <a:rPr lang="en-US" sz="8542" b="0" u="sng">
                <a:solidFill>
                  <a:schemeClr val="hlink"/>
                </a:solidFill>
                <a:hlinkClick r:id="rId3"/>
              </a:rPr>
              <a:t>SkillsUSA website</a:t>
            </a:r>
            <a:r>
              <a:rPr lang="en-US" sz="8542" b="0">
                <a:solidFill>
                  <a:srgbClr val="1B3564"/>
                </a:solidFill>
              </a:rPr>
              <a:t>. Give about seven minutes for students to explore the website - specifically the activities and events SkillsUSA offers. </a:t>
            </a:r>
            <a:endParaRPr sz="8542" b="0">
              <a:solidFill>
                <a:srgbClr val="1B3564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endParaRPr sz="8542" b="0">
              <a:solidFill>
                <a:srgbClr val="1B3564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-US" sz="8542" b="0">
                <a:solidFill>
                  <a:srgbClr val="1B3564"/>
                </a:solidFill>
              </a:rPr>
              <a:t>Instruct them to identify at least one event or program they would like to participate in and why.</a:t>
            </a:r>
            <a:endParaRPr sz="8542" b="0">
              <a:solidFill>
                <a:srgbClr val="1B3564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endParaRPr sz="8542" b="0">
              <a:solidFill>
                <a:srgbClr val="1B3564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endParaRPr sz="6850">
              <a:solidFill>
                <a:srgbClr val="1B3564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endParaRPr sz="6850">
              <a:solidFill>
                <a:srgbClr val="1B3564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ct val="52381"/>
              <a:buFont typeface="Arial"/>
              <a:buNone/>
            </a:pPr>
            <a:endParaRPr sz="2100">
              <a:solidFill>
                <a:srgbClr val="1B3564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2381"/>
              <a:buFont typeface="Arial"/>
              <a:buNone/>
            </a:pPr>
            <a:endParaRPr sz="2100">
              <a:solidFill>
                <a:srgbClr val="1B3564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3262"/>
              </a:buClr>
              <a:buSzPct val="93333"/>
              <a:buNone/>
            </a:pPr>
            <a:endParaRPr sz="3000"/>
          </a:p>
        </p:txBody>
      </p:sp>
      <p:pic>
        <p:nvPicPr>
          <p:cNvPr id="170" name="Google Shape;170;p5" title="Maxwell_High_School_of_Technology_362.jp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23050" y="2293250"/>
            <a:ext cx="2968951" cy="4564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6"/>
          <p:cNvSpPr txBox="1">
            <a:spLocks noGrp="1"/>
          </p:cNvSpPr>
          <p:nvPr>
            <p:ph type="title"/>
          </p:nvPr>
        </p:nvSpPr>
        <p:spPr>
          <a:xfrm>
            <a:off x="2264828" y="365125"/>
            <a:ext cx="92799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127"/>
              <a:buFont typeface="Arial"/>
              <a:buNone/>
            </a:pPr>
            <a:r>
              <a:rPr lang="en-US" sz="4378">
                <a:solidFill>
                  <a:srgbClr val="1B3564"/>
                </a:solidFill>
                <a:latin typeface="Arial Black"/>
                <a:ea typeface="Arial Black"/>
                <a:cs typeface="Arial Black"/>
                <a:sym typeface="Arial Black"/>
              </a:rPr>
              <a:t>CLOSING  </a:t>
            </a:r>
            <a:r>
              <a:rPr lang="en-US" sz="2934">
                <a:solidFill>
                  <a:srgbClr val="1B3564"/>
                </a:solidFill>
              </a:rPr>
              <a:t>2 minutes</a:t>
            </a:r>
            <a:endParaRPr sz="2934">
              <a:solidFill>
                <a:srgbClr val="1B3564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3262"/>
              </a:buClr>
              <a:buSzPct val="100000"/>
              <a:buFont typeface="Arial"/>
              <a:buNone/>
            </a:pPr>
            <a:endParaRPr/>
          </a:p>
        </p:txBody>
      </p:sp>
      <p:sp>
        <p:nvSpPr>
          <p:cNvPr id="176" name="Google Shape;176;p6"/>
          <p:cNvSpPr txBox="1">
            <a:spLocks noGrp="1"/>
          </p:cNvSpPr>
          <p:nvPr>
            <p:ph type="body" idx="4294967295"/>
          </p:nvPr>
        </p:nvSpPr>
        <p:spPr>
          <a:xfrm>
            <a:off x="2264825" y="1415750"/>
            <a:ext cx="6600900" cy="51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ct val="28062"/>
              <a:buFont typeface="Arial"/>
              <a:buNone/>
            </a:pPr>
            <a:r>
              <a:rPr lang="en-US" sz="3920">
                <a:solidFill>
                  <a:srgbClr val="1B3564"/>
                </a:solidFill>
              </a:rPr>
              <a:t>Have students pair up with someone from across the room and share what event or program they would like to participate in and why. </a:t>
            </a:r>
            <a:endParaRPr sz="3920">
              <a:solidFill>
                <a:srgbClr val="1B3564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ct val="28062"/>
              <a:buFont typeface="Arial"/>
              <a:buNone/>
            </a:pPr>
            <a:endParaRPr sz="3920">
              <a:solidFill>
                <a:srgbClr val="1B3564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ct val="28062"/>
              <a:buFont typeface="Arial"/>
              <a:buNone/>
            </a:pPr>
            <a:r>
              <a:rPr lang="en-US" sz="3920">
                <a:solidFill>
                  <a:srgbClr val="1B3564"/>
                </a:solidFill>
              </a:rPr>
              <a:t>If time allows, elicit a few responses from the group.</a:t>
            </a:r>
            <a:endParaRPr sz="3920">
              <a:solidFill>
                <a:srgbClr val="1B3564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605"/>
              <a:buFont typeface="Arial"/>
              <a:buNone/>
            </a:pPr>
            <a:endParaRPr sz="8542">
              <a:solidFill>
                <a:srgbClr val="1B3564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605"/>
              <a:buFont typeface="Arial"/>
              <a:buNone/>
            </a:pPr>
            <a:endParaRPr sz="8542" b="0">
              <a:solidFill>
                <a:srgbClr val="1B3564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605"/>
              <a:buFont typeface="Arial"/>
              <a:buNone/>
            </a:pPr>
            <a:endParaRPr sz="6850">
              <a:solidFill>
                <a:srgbClr val="1B3564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605"/>
              <a:buFont typeface="Arial"/>
              <a:buNone/>
            </a:pPr>
            <a:endParaRPr sz="6850">
              <a:solidFill>
                <a:srgbClr val="1B3564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ct val="52381"/>
              <a:buFont typeface="Arial"/>
              <a:buNone/>
            </a:pPr>
            <a:endParaRPr sz="2100">
              <a:solidFill>
                <a:srgbClr val="1B3564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2381"/>
              <a:buFont typeface="Arial"/>
              <a:buNone/>
            </a:pPr>
            <a:endParaRPr sz="2100">
              <a:solidFill>
                <a:srgbClr val="1B3564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3262"/>
              </a:buClr>
              <a:buSzPct val="93333"/>
              <a:buNone/>
            </a:pPr>
            <a:endParaRPr sz="3000"/>
          </a:p>
        </p:txBody>
      </p:sp>
      <p:pic>
        <p:nvPicPr>
          <p:cNvPr id="177" name="Google Shape;177;p6" title="Maxwell_High_School_of_Technology_299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91100" y="3594772"/>
            <a:ext cx="6600898" cy="32632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332</Words>
  <Application>Microsoft Macintosh PowerPoint</Application>
  <PresentationFormat>Widescreen</PresentationFormat>
  <Paragraphs>52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Calibri</vt:lpstr>
      <vt:lpstr>Arial</vt:lpstr>
      <vt:lpstr>Arial Black</vt:lpstr>
      <vt:lpstr>Arial Narrow</vt:lpstr>
      <vt:lpstr>Office Theme</vt:lpstr>
      <vt:lpstr>What is  SkillsUSA? </vt:lpstr>
      <vt:lpstr>PRE-WORK </vt:lpstr>
      <vt:lpstr>OPENING  3 minutes </vt:lpstr>
      <vt:lpstr>CONTENT  8 minutes </vt:lpstr>
      <vt:lpstr>CONTENT  8 minutes </vt:lpstr>
      <vt:lpstr>CLOSING  2 minutes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Devin Goodman</dc:creator>
  <cp:lastModifiedBy>Craig Moore</cp:lastModifiedBy>
  <cp:revision>3</cp:revision>
  <dcterms:created xsi:type="dcterms:W3CDTF">2023-10-07T01:55:32Z</dcterms:created>
  <dcterms:modified xsi:type="dcterms:W3CDTF">2026-07-02T12:57:59Z</dcterms:modified>
</cp:coreProperties>
</file>