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86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7" r:id="rId11"/>
    <p:sldId id="268" r:id="rId12"/>
    <p:sldId id="264" r:id="rId13"/>
    <p:sldId id="265" r:id="rId14"/>
    <p:sldId id="266" r:id="rId15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747775"/>
          </p15:clr>
        </p15:guide>
        <p15:guide id="2" pos="216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5DCA"/>
    <a:srgbClr val="174492"/>
    <a:srgbClr val="1636BC"/>
    <a:srgbClr val="115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/>
    <p:restoredTop sz="94863"/>
  </p:normalViewPr>
  <p:slideViewPr>
    <p:cSldViewPr snapToGrid="0">
      <p:cViewPr varScale="1">
        <p:scale>
          <a:sx n="160" d="100"/>
          <a:sy n="160" d="100"/>
        </p:scale>
        <p:origin x="1840" y="18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783f0695f7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783f0695f7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783f0695f7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783f0695f7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783f0695f7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783f0695f7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783f0695f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783f0695f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783f0695f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783f0695f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783f0695f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783f0695f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783f0695f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783f0695f7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783f0695f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783f0695f7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0303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783f0695f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783f0695f7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6192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783f0695f7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783f0695f7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0175673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25405194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2180016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33775" y="555600"/>
            <a:ext cx="2106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33775" y="1389600"/>
            <a:ext cx="2106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42900" lvl="0" indent="-228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1pPr>
            <a:lvl2pPr marL="685800" lvl="1" indent="-228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700" lvl="2" indent="-228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600" lvl="3" indent="-228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500" lvl="4" indent="-228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400" lvl="5" indent="-228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300" lvl="6" indent="-228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200" lvl="7" indent="-228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100" lvl="8" indent="-228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76796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299992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42900" lvl="0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28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700" lvl="2" indent="-228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600" lvl="3" indent="-228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500" lvl="4" indent="-228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400" lvl="5" indent="-228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300" lvl="6" indent="-228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200" lvl="7" indent="-228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100" lvl="8" indent="-228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624300" y="1152475"/>
            <a:ext cx="299992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42900" lvl="0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28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700" lvl="2" indent="-228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600" lvl="3" indent="-228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500" lvl="4" indent="-228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400" lvl="5" indent="-228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300" lvl="6" indent="-228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200" lvl="7" indent="-228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100" lvl="8" indent="-228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68281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42900" lvl="0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256469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03664323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8664332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1018148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4363718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8/4/25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7928780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8/4/25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9314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7466006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21172283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8372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84C9B9-A605-18C3-F369-5521438DB8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678" y="9509"/>
            <a:ext cx="6845322" cy="5133991"/>
          </a:xfrm>
          <a:prstGeom prst="rect">
            <a:avLst/>
          </a:prstGeom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98839" y="3115700"/>
            <a:ext cx="4930418" cy="5419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 fontScale="90000"/>
          </a:bodyPr>
          <a:lstStyle/>
          <a:p>
            <a:pPr algn="l">
              <a:lnSpc>
                <a:spcPts val="3400"/>
              </a:lnSpc>
            </a:pPr>
            <a:r>
              <a:rPr lang="en-US" sz="4200" dirty="0">
                <a:solidFill>
                  <a:schemeClr val="bg1">
                    <a:lumMod val="65000"/>
                  </a:schemeClr>
                </a:solidFill>
                <a:latin typeface="Adobe Garamond Pro" panose="02020502060506020403" pitchFamily="18" charset="77"/>
              </a:rPr>
              <a:t>“What is SkillsUSA?”</a:t>
            </a:r>
            <a:endParaRPr dirty="0">
              <a:solidFill>
                <a:schemeClr val="bg1">
                  <a:lumMod val="65000"/>
                </a:schemeClr>
              </a:solidFill>
              <a:latin typeface="Adobe Garamond Pro" panose="02020502060506020403" pitchFamily="18" charset="77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722605" y="4254426"/>
            <a:ext cx="3101772" cy="67861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 fontScale="85000" lnSpcReduction="10000"/>
          </a:bodyPr>
          <a:lstStyle/>
          <a:p>
            <a:pPr marL="0" indent="0" algn="l"/>
            <a:r>
              <a:rPr lang="en" i="1" dirty="0">
                <a:latin typeface="Arial Narrow" panose="020B0604020202020204" pitchFamily="34" charset="0"/>
                <a:cs typeface="Arial Narrow" panose="020B0604020202020204" pitchFamily="34" charset="0"/>
              </a:rPr>
              <a:t>Print each of these sheets and hide them around the room for a scavenger hunt.</a:t>
            </a:r>
            <a:endParaRPr i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272357-9B55-08E5-444C-DCA8E4135985}"/>
              </a:ext>
            </a:extLst>
          </p:cNvPr>
          <p:cNvSpPr txBox="1"/>
          <p:nvPr/>
        </p:nvSpPr>
        <p:spPr>
          <a:xfrm>
            <a:off x="722605" y="3723710"/>
            <a:ext cx="4086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SCAVENGER HUNT PRINTOUTS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283BCBA9-8C76-E2B8-0C7E-BB85EF0D4455}"/>
              </a:ext>
            </a:extLst>
          </p:cNvPr>
          <p:cNvSpPr txBox="1">
            <a:spLocks/>
          </p:cNvSpPr>
          <p:nvPr/>
        </p:nvSpPr>
        <p:spPr>
          <a:xfrm>
            <a:off x="356558" y="581341"/>
            <a:ext cx="3335117" cy="562843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3200" dirty="0">
                <a:solidFill>
                  <a:srgbClr val="C00000"/>
                </a:solidFill>
                <a:latin typeface="Adobe Garamond Pro" panose="02020502060506020403" pitchFamily="18" charset="77"/>
              </a:rPr>
              <a:t>SkillsUSA Creed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FEE82D-ECC5-475A-8536-5E8A21D1C2AA}"/>
              </a:ext>
            </a:extLst>
          </p:cNvPr>
          <p:cNvSpPr txBox="1"/>
          <p:nvPr/>
        </p:nvSpPr>
        <p:spPr>
          <a:xfrm>
            <a:off x="356558" y="1062864"/>
            <a:ext cx="318746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4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Adobe Garamond Pro" panose="02020502060506020403" pitchFamily="18" charset="77"/>
              </a:rPr>
              <a:t>I believe in the dignity of work</a:t>
            </a:r>
          </a:p>
          <a:p>
            <a:pPr lvl="1">
              <a:lnSpc>
                <a:spcPts val="1440"/>
              </a:lnSpc>
            </a:pPr>
            <a:r>
              <a:rPr lang="en-US" sz="1200" i="1" dirty="0">
                <a:solidFill>
                  <a:schemeClr val="dk1"/>
                </a:solidFill>
                <a:highlight>
                  <a:srgbClr val="FFFFFF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  <a:t>I hold that society has advanced to its present culture through the use of the worker's hands and mind. I will maintain a feeling of humble-ness for the knowledge and skills that </a:t>
            </a:r>
            <a:br>
              <a:rPr lang="en-US" sz="1200" i="1" dirty="0">
                <a:solidFill>
                  <a:schemeClr val="dk1"/>
                </a:solidFill>
                <a:highlight>
                  <a:srgbClr val="FFFFFF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200" i="1" dirty="0">
                <a:solidFill>
                  <a:schemeClr val="dk1"/>
                </a:solidFill>
                <a:highlight>
                  <a:srgbClr val="FFFFFF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  <a:t>I receive from professionals, and I will conduct myself with dignity in the work I do.</a:t>
            </a:r>
          </a:p>
          <a:p>
            <a:pPr>
              <a:lnSpc>
                <a:spcPts val="1440"/>
              </a:lnSpc>
              <a:spcBef>
                <a:spcPts val="1725"/>
              </a:spcBef>
              <a:buClr>
                <a:schemeClr val="dk1"/>
              </a:buClr>
              <a:buSzPct val="100000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Adobe Garamond Pro" panose="02020502060506020403" pitchFamily="18" charset="77"/>
              </a:rPr>
              <a:t>I believe in the American way of life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Adobe Garamond Pro" panose="02020502060506020403" pitchFamily="18" charset="77"/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Adobe Garamond Pro" panose="02020502060506020403" pitchFamily="18" charset="77"/>
              </a:rPr>
              <a:t>	</a:t>
            </a:r>
            <a:r>
              <a:rPr lang="en-US" sz="1200" i="1" dirty="0">
                <a:solidFill>
                  <a:schemeClr val="dk1"/>
                </a:solidFill>
                <a:highlight>
                  <a:srgbClr val="FFFFFF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  <a:t>I know our culture is the result of freedom </a:t>
            </a:r>
            <a:br>
              <a:rPr lang="en-US" sz="1200" i="1" dirty="0">
                <a:solidFill>
                  <a:schemeClr val="dk1"/>
                </a:solidFill>
                <a:highlight>
                  <a:srgbClr val="FFFFFF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200" i="1" dirty="0">
                <a:solidFill>
                  <a:schemeClr val="dk1"/>
                </a:solidFill>
                <a:highlight>
                  <a:srgbClr val="FFFFFF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  <a:t>	of action and opportunities won by the 	founders of our American republic, and </a:t>
            </a:r>
            <a:br>
              <a:rPr lang="en-US" sz="1200" i="1" dirty="0">
                <a:solidFill>
                  <a:schemeClr val="dk1"/>
                </a:solidFill>
                <a:highlight>
                  <a:srgbClr val="FFFFFF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200" i="1" dirty="0">
                <a:solidFill>
                  <a:schemeClr val="dk1"/>
                </a:solidFill>
                <a:highlight>
                  <a:srgbClr val="FFFFFF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  <a:t>	I will uphold their ideals.</a:t>
            </a:r>
          </a:p>
          <a:p>
            <a:pPr>
              <a:lnSpc>
                <a:spcPts val="1440"/>
              </a:lnSpc>
              <a:spcBef>
                <a:spcPts val="1725"/>
              </a:spcBef>
              <a:buClr>
                <a:schemeClr val="dk1"/>
              </a:buClr>
              <a:buSzPct val="100000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Adobe Garamond Pro" panose="02020502060506020403" pitchFamily="18" charset="77"/>
              </a:rPr>
              <a:t>I believe in education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Adobe Garamond Pro" panose="02020502060506020403" pitchFamily="18" charset="77"/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Adobe Garamond Pro" panose="02020502060506020403" pitchFamily="18" charset="77"/>
              </a:rPr>
              <a:t>	</a:t>
            </a:r>
            <a:r>
              <a:rPr lang="en-US" sz="1200" i="1" dirty="0">
                <a:solidFill>
                  <a:schemeClr val="dk1"/>
                </a:solidFill>
                <a:highlight>
                  <a:srgbClr val="FFFFFF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  <a:t>I will endeavor to make the best use of 	knowledge, skills and experience that I will 	learn in order that I may be a better worker in 	my chosen occupation and a better citizen in 	my community. To this end, I will continue my 	learning now and in the future.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A5F75D-1BC5-A175-4271-7912C6BA7555}"/>
              </a:ext>
            </a:extLst>
          </p:cNvPr>
          <p:cNvSpPr txBox="1"/>
          <p:nvPr/>
        </p:nvSpPr>
        <p:spPr>
          <a:xfrm>
            <a:off x="3726610" y="1062864"/>
            <a:ext cx="2950234" cy="401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40"/>
              </a:lnSpc>
              <a:buClr>
                <a:schemeClr val="dk1"/>
              </a:buClr>
              <a:buSzPct val="100000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Adobe Garamond Pro" panose="02020502060506020403" pitchFamily="18" charset="77"/>
              </a:rPr>
              <a:t>I believe in fair play</a:t>
            </a:r>
            <a:endParaRPr lang="en-US" sz="1200" i="1" dirty="0">
              <a:solidFill>
                <a:schemeClr val="dk1"/>
              </a:solidFill>
              <a:highlight>
                <a:srgbClr val="FFFFFF"/>
              </a:highligh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ts val="1440"/>
              </a:lnSpc>
              <a:buClr>
                <a:schemeClr val="dk1"/>
              </a:buClr>
              <a:buSzPct val="100000"/>
            </a:pPr>
            <a:r>
              <a:rPr lang="en-US" sz="1200" i="1" dirty="0">
                <a:solidFill>
                  <a:schemeClr val="dk1"/>
                </a:solidFill>
                <a:highlight>
                  <a:srgbClr val="FFFFFF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  <a:t>	I will, through honesty and fair play, 	respect the rights of others. I will always 	conduct myself in the manner of the best 	professionals in my occupation and treat 	those with whom I work as I would like </a:t>
            </a:r>
            <a:br>
              <a:rPr lang="en-US" sz="1200" i="1" dirty="0">
                <a:solidFill>
                  <a:schemeClr val="dk1"/>
                </a:solidFill>
                <a:highlight>
                  <a:srgbClr val="FFFFFF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200" i="1" dirty="0">
                <a:solidFill>
                  <a:schemeClr val="dk1"/>
                </a:solidFill>
                <a:highlight>
                  <a:srgbClr val="FFFFFF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  <a:t>	to be treated.</a:t>
            </a:r>
          </a:p>
          <a:p>
            <a:pPr>
              <a:lnSpc>
                <a:spcPts val="1240"/>
              </a:lnSpc>
              <a:buClr>
                <a:schemeClr val="dk1"/>
              </a:buClr>
              <a:buSzPct val="100000"/>
            </a:pPr>
            <a:endParaRPr lang="en-US" sz="1400" i="1" dirty="0">
              <a:solidFill>
                <a:schemeClr val="dk1"/>
              </a:solidFill>
              <a:highlight>
                <a:srgbClr val="FFFFFF"/>
              </a:highligh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ts val="1240"/>
              </a:lnSpc>
              <a:buClr>
                <a:schemeClr val="dk1"/>
              </a:buClr>
              <a:buSzPct val="100000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Adobe Garamond Pro" panose="02020502060506020403" pitchFamily="18" charset="77"/>
              </a:rPr>
              <a:t>I believe satisfaction is achieved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Adobe Garamond Pro" panose="02020502060506020403" pitchFamily="18" charset="77"/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Adobe Garamond Pro" panose="02020502060506020403" pitchFamily="18" charset="77"/>
              </a:rPr>
              <a:t>by good work</a:t>
            </a:r>
          </a:p>
          <a:p>
            <a:pPr>
              <a:lnSpc>
                <a:spcPts val="1440"/>
              </a:lnSpc>
              <a:buClr>
                <a:schemeClr val="dk1"/>
              </a:buClr>
              <a:buSzPct val="100000"/>
            </a:pPr>
            <a:r>
              <a:rPr lang="en-US" sz="1200" i="1" dirty="0">
                <a:solidFill>
                  <a:schemeClr val="dk1"/>
                </a:solidFill>
                <a:highlight>
                  <a:srgbClr val="FFFFFF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  <a:t>	I feel that compensation and personal 	satisfaction received for my work and 	services will be in proportion to my 	creative and productive ability.</a:t>
            </a:r>
          </a:p>
          <a:p>
            <a:pPr>
              <a:lnSpc>
                <a:spcPts val="1240"/>
              </a:lnSpc>
              <a:buClr>
                <a:schemeClr val="dk1"/>
              </a:buClr>
              <a:buSzPct val="100000"/>
            </a:pPr>
            <a:endParaRPr lang="en-US" sz="1200" i="1" dirty="0">
              <a:solidFill>
                <a:schemeClr val="dk1"/>
              </a:solidFill>
              <a:highlight>
                <a:srgbClr val="FFFFFF"/>
              </a:highligh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ts val="1240"/>
              </a:lnSpc>
              <a:buClr>
                <a:schemeClr val="dk1"/>
              </a:buClr>
              <a:buSzPct val="100000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Adobe Garamond Pro" panose="02020502060506020403" pitchFamily="18" charset="77"/>
              </a:rPr>
              <a:t>I believe in high moral and 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Adobe Garamond Pro" panose="02020502060506020403" pitchFamily="18" charset="77"/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Adobe Garamond Pro" panose="02020502060506020403" pitchFamily="18" charset="77"/>
              </a:rPr>
              <a:t>spiritual standards</a:t>
            </a:r>
          </a:p>
          <a:p>
            <a:pPr>
              <a:lnSpc>
                <a:spcPts val="1440"/>
              </a:lnSpc>
              <a:buClr>
                <a:schemeClr val="dk1"/>
              </a:buClr>
              <a:buSzPct val="100000"/>
            </a:pPr>
            <a:r>
              <a:rPr lang="en-US" sz="1200" i="1" dirty="0">
                <a:solidFill>
                  <a:schemeClr val="dk1"/>
                </a:solidFill>
                <a:highlight>
                  <a:srgbClr val="FFFFFF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  <a:t>	I will endeavor to conduct myself in </a:t>
            </a:r>
            <a:br>
              <a:rPr lang="en-US" sz="1200" i="1" dirty="0">
                <a:solidFill>
                  <a:schemeClr val="dk1"/>
                </a:solidFill>
                <a:highlight>
                  <a:srgbClr val="FFFFFF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200" i="1" dirty="0">
                <a:solidFill>
                  <a:schemeClr val="dk1"/>
                </a:solidFill>
                <a:highlight>
                  <a:srgbClr val="FFFFFF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  <a:t>	such a manner as to set an example for 	others by living a wholesome life and </a:t>
            </a:r>
            <a:br>
              <a:rPr lang="en-US" sz="1200" i="1" dirty="0">
                <a:solidFill>
                  <a:schemeClr val="dk1"/>
                </a:solidFill>
                <a:highlight>
                  <a:srgbClr val="FFFFFF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200" i="1" dirty="0">
                <a:solidFill>
                  <a:schemeClr val="dk1"/>
                </a:solidFill>
                <a:highlight>
                  <a:srgbClr val="FFFFFF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  <a:t>	by fulfilling my responsibilities as a </a:t>
            </a:r>
            <a:br>
              <a:rPr lang="en-US" sz="1200" i="1" dirty="0">
                <a:solidFill>
                  <a:schemeClr val="dk1"/>
                </a:solidFill>
                <a:highlight>
                  <a:srgbClr val="FFFFFF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200" i="1" dirty="0">
                <a:solidFill>
                  <a:schemeClr val="dk1"/>
                </a:solidFill>
                <a:highlight>
                  <a:srgbClr val="FFFFFF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  <a:t>	citizen of my community.</a:t>
            </a:r>
            <a:endParaRPr lang="en-US" sz="1200" dirty="0"/>
          </a:p>
          <a:p>
            <a:pPr>
              <a:lnSpc>
                <a:spcPts val="1240"/>
              </a:lnSpc>
            </a:pPr>
            <a:endParaRPr lang="en-US" sz="1200" dirty="0"/>
          </a:p>
        </p:txBody>
      </p:sp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5E88A27F-BDEC-F5AE-BC79-70F4AC491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168" y="146325"/>
            <a:ext cx="1067676" cy="68954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4;p13">
            <a:extLst>
              <a:ext uri="{FF2B5EF4-FFF2-40B4-BE49-F238E27FC236}">
                <a16:creationId xmlns:a16="http://schemas.microsoft.com/office/drawing/2014/main" id="{D29B5189-FE9A-5F4E-9263-A672B3483772}"/>
              </a:ext>
            </a:extLst>
          </p:cNvPr>
          <p:cNvSpPr txBox="1">
            <a:spLocks/>
          </p:cNvSpPr>
          <p:nvPr/>
        </p:nvSpPr>
        <p:spPr>
          <a:xfrm>
            <a:off x="305735" y="295455"/>
            <a:ext cx="3656665" cy="655434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000"/>
              </a:lnSpc>
            </a:pPr>
            <a:r>
              <a:rPr lang="en-US" sz="2000" dirty="0">
                <a:solidFill>
                  <a:srgbClr val="C00000"/>
                </a:solidFill>
                <a:latin typeface="Adobe Garamond Pro" panose="02020502060506020403" pitchFamily="18" charset="77"/>
              </a:rPr>
              <a:t>SkillsUSA Competitions </a:t>
            </a:r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(2025) </a:t>
            </a:r>
            <a:br>
              <a:rPr lang="en-US" sz="2000" dirty="0">
                <a:solidFill>
                  <a:srgbClr val="C00000"/>
                </a:solidFill>
                <a:latin typeface="Adobe Garamond Pro" panose="02020502060506020403" pitchFamily="18" charset="77"/>
              </a:rPr>
            </a:br>
            <a:r>
              <a:rPr lang="en-US" sz="1050" i="1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Total National Competitions: 114, Demonstration: 3 </a:t>
            </a:r>
          </a:p>
        </p:txBody>
      </p:sp>
      <p:pic>
        <p:nvPicPr>
          <p:cNvPr id="11" name="Picture 10" descr="A blue and black logo&#10;&#10;Description automatically generated">
            <a:extLst>
              <a:ext uri="{FF2B5EF4-FFF2-40B4-BE49-F238E27FC236}">
                <a16:creationId xmlns:a16="http://schemas.microsoft.com/office/drawing/2014/main" id="{3FD6F4F8-C52C-380C-DEC5-120517F48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347" y="122910"/>
            <a:ext cx="1282032" cy="827979"/>
          </a:xfrm>
          <a:prstGeom prst="rect">
            <a:avLst/>
          </a:prstGeom>
        </p:spPr>
      </p:pic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2DC5E8E-F47A-8D2A-447A-5F9F477E7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541019" y="1880397"/>
            <a:ext cx="5775961" cy="2967648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 algn="l">
              <a:lnSpc>
                <a:spcPct val="100000"/>
              </a:lnSpc>
            </a:pPr>
            <a:r>
              <a:rPr lang="en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Adobe Garamond Pro" panose="02020502060506020403" pitchFamily="18" charset="77"/>
                <a:cs typeface="Arial Narrow" panose="020B0604020202020204" pitchFamily="34" charset="0"/>
              </a:rPr>
              <a:t>SkillsUSA is the #1 workforce development organization for students. SkillsUSA is found in middle schools, high schools and college/postsecondary institutions nationwide. </a:t>
            </a:r>
          </a:p>
          <a:p>
            <a:pPr marL="0" indent="0" algn="l">
              <a:lnSpc>
                <a:spcPct val="150000"/>
              </a:lnSpc>
            </a:pPr>
            <a:endParaRPr lang="en" sz="1350" i="1" dirty="0">
              <a:solidFill>
                <a:srgbClr val="191919"/>
              </a:solidFill>
              <a:highlight>
                <a:srgbClr val="FFFFFF"/>
              </a:highligh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indent="0" algn="l">
              <a:lnSpc>
                <a:spcPts val="2120"/>
              </a:lnSpc>
              <a:spcBef>
                <a:spcPts val="0"/>
              </a:spcBef>
            </a:pPr>
            <a:r>
              <a:rPr lang="en" sz="1350" i="1" dirty="0">
                <a:solidFill>
                  <a:srgbClr val="191919"/>
                </a:solidFill>
                <a:highlight>
                  <a:srgbClr val="FFFFFF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  <a:t>SkillsUSA students hone their hands-on skills against current industry standards in more than 130 occupational areas, from 3-D Animation to Welding and nearly everything in between. SkillsUSA is a vital solution to the skills gap, where more skilled jobs are available than skilled professionals ready to fill them. </a:t>
            </a:r>
            <a:endParaRPr sz="1350" i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" name="Google Shape;54;p13">
            <a:extLst>
              <a:ext uri="{FF2B5EF4-FFF2-40B4-BE49-F238E27FC236}">
                <a16:creationId xmlns:a16="http://schemas.microsoft.com/office/drawing/2014/main" id="{851C7005-3702-28FC-8955-D8F945EA8831}"/>
              </a:ext>
            </a:extLst>
          </p:cNvPr>
          <p:cNvSpPr txBox="1">
            <a:spLocks/>
          </p:cNvSpPr>
          <p:nvPr/>
        </p:nvSpPr>
        <p:spPr>
          <a:xfrm>
            <a:off x="541019" y="1510709"/>
            <a:ext cx="3998913" cy="562842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400"/>
              </a:lnSpc>
            </a:pPr>
            <a:r>
              <a:rPr lang="en-US" sz="3200" dirty="0">
                <a:solidFill>
                  <a:srgbClr val="C00000"/>
                </a:solidFill>
                <a:latin typeface="Adobe Garamond Pro" panose="02020502060506020403" pitchFamily="18" charset="77"/>
              </a:rPr>
              <a:t>SkillsUSA Defined</a:t>
            </a:r>
          </a:p>
        </p:txBody>
      </p:sp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36D70717-9BB4-09D7-A917-9BD0C4202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168" y="146325"/>
            <a:ext cx="1067676" cy="6895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yellow background&#10;&#10;Description automatically generated">
            <a:extLst>
              <a:ext uri="{FF2B5EF4-FFF2-40B4-BE49-F238E27FC236}">
                <a16:creationId xmlns:a16="http://schemas.microsoft.com/office/drawing/2014/main" id="{79A18223-28DC-C4A1-1AFC-DD988CB6B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" y="0"/>
            <a:ext cx="6845323" cy="5143500"/>
          </a:xfrm>
          <a:prstGeom prst="rect">
            <a:avLst/>
          </a:prstGeom>
        </p:spPr>
      </p:pic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522263" y="1840412"/>
            <a:ext cx="2106000" cy="23845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r>
              <a:rPr lang="en" sz="1400" dirty="0">
                <a:solidFill>
                  <a:schemeClr val="bg1">
                    <a:lumMod val="65000"/>
                  </a:schemeClr>
                </a:solidFill>
                <a:latin typeface="Adobe Garamond Pro" panose="02020502060506020403" pitchFamily="18" charset="77"/>
              </a:rPr>
              <a:t>The SkillsUSA Framework is a guide that helps students learn skills in three areas: Personal Skills, Workplace Skills, and Technical Skills Grounded in Academics. </a:t>
            </a:r>
          </a:p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r>
              <a:rPr lang="en" sz="1200" dirty="0">
                <a:latin typeface="Adobe Garamond Pro" panose="02020502060506020403" pitchFamily="18" charset="77"/>
              </a:rPr>
              <a:t>Each of the three components have certain skills, called Essential Elements, that help students become career ready.  </a:t>
            </a:r>
            <a:endParaRPr sz="1275" dirty="0">
              <a:latin typeface="Adobe Garamond Pro" panose="02020502060506020403" pitchFamily="18" charset="77"/>
            </a:endParaRPr>
          </a:p>
        </p:txBody>
      </p:sp>
      <p:pic>
        <p:nvPicPr>
          <p:cNvPr id="5" name="Picture 4" descr="A diagram of skills in a triangle&#10;&#10;Description automatically generated">
            <a:extLst>
              <a:ext uri="{FF2B5EF4-FFF2-40B4-BE49-F238E27FC236}">
                <a16:creationId xmlns:a16="http://schemas.microsoft.com/office/drawing/2014/main" id="{1ECFC08A-DB50-791B-8560-D38271431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890" y="872477"/>
            <a:ext cx="4123909" cy="3668924"/>
          </a:xfrm>
          <a:prstGeom prst="rect">
            <a:avLst/>
          </a:prstGeom>
        </p:spPr>
      </p:pic>
      <p:sp>
        <p:nvSpPr>
          <p:cNvPr id="6" name="Google Shape;54;p13">
            <a:extLst>
              <a:ext uri="{FF2B5EF4-FFF2-40B4-BE49-F238E27FC236}">
                <a16:creationId xmlns:a16="http://schemas.microsoft.com/office/drawing/2014/main" id="{0935D043-212F-476A-DA9E-A54005DCBF13}"/>
              </a:ext>
            </a:extLst>
          </p:cNvPr>
          <p:cNvSpPr txBox="1">
            <a:spLocks/>
          </p:cNvSpPr>
          <p:nvPr/>
        </p:nvSpPr>
        <p:spPr>
          <a:xfrm>
            <a:off x="522263" y="1152251"/>
            <a:ext cx="2333436" cy="985259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3200" dirty="0">
                <a:solidFill>
                  <a:srgbClr val="C00000"/>
                </a:solidFill>
                <a:latin typeface="Adobe Garamond Pro" panose="02020502060506020403" pitchFamily="18" charset="77"/>
              </a:rPr>
              <a:t>SkillsUSA </a:t>
            </a:r>
            <a:br>
              <a:rPr lang="en-US" sz="3200" dirty="0">
                <a:solidFill>
                  <a:srgbClr val="C00000"/>
                </a:solidFill>
                <a:latin typeface="Adobe Garamond Pro" panose="02020502060506020403" pitchFamily="18" charset="77"/>
              </a:rPr>
            </a:br>
            <a:r>
              <a:rPr lang="en-US" sz="3200" dirty="0">
                <a:solidFill>
                  <a:srgbClr val="C00000"/>
                </a:solidFill>
                <a:latin typeface="Adobe Garamond Pro" panose="02020502060506020403" pitchFamily="18" charset="77"/>
              </a:rPr>
              <a:t>Framework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3E3357AF-2441-EF5F-C89C-9590BDA8BED8}"/>
              </a:ext>
            </a:extLst>
          </p:cNvPr>
          <p:cNvSpPr txBox="1">
            <a:spLocks/>
          </p:cNvSpPr>
          <p:nvPr/>
        </p:nvSpPr>
        <p:spPr>
          <a:xfrm>
            <a:off x="541020" y="1880397"/>
            <a:ext cx="5100656" cy="1449399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Adobe Garamond Pro" panose="02020502060506020403" pitchFamily="18" charset="77"/>
                <a:cs typeface="Arial Narrow" panose="020B0604020202020204" pitchFamily="34" charset="0"/>
              </a:rPr>
              <a:t>SkillsUSA is America’s proud champion of the skilled trades. Our mission is to empower students to become skilled professionals, career-ready leaders and responsible community members.</a:t>
            </a:r>
          </a:p>
          <a:p>
            <a:pPr algn="l">
              <a:lnSpc>
                <a:spcPct val="100000"/>
              </a:lnSpc>
            </a:pPr>
            <a:endParaRPr lang="en-US" dirty="0">
              <a:solidFill>
                <a:schemeClr val="bg1">
                  <a:lumMod val="65000"/>
                </a:schemeClr>
              </a:solidFill>
              <a:highlight>
                <a:srgbClr val="FFFFFF"/>
              </a:highlight>
              <a:latin typeface="Adobe Garamond Pro" panose="02020502060506020403" pitchFamily="18" charset="77"/>
              <a:cs typeface="Arial Narrow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en-US" sz="1350" i="1" dirty="0">
              <a:solidFill>
                <a:srgbClr val="191919"/>
              </a:solidFill>
              <a:highlight>
                <a:srgbClr val="FFFFFF"/>
              </a:highligh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84D16E7D-E56D-376B-1646-796C503CA392}"/>
              </a:ext>
            </a:extLst>
          </p:cNvPr>
          <p:cNvSpPr txBox="1">
            <a:spLocks/>
          </p:cNvSpPr>
          <p:nvPr/>
        </p:nvSpPr>
        <p:spPr>
          <a:xfrm>
            <a:off x="541019" y="1510709"/>
            <a:ext cx="3998913" cy="562842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400"/>
              </a:lnSpc>
            </a:pPr>
            <a:r>
              <a:rPr lang="en-US" sz="3200" dirty="0">
                <a:solidFill>
                  <a:srgbClr val="C00000"/>
                </a:solidFill>
                <a:latin typeface="Adobe Garamond Pro" panose="02020502060506020403" pitchFamily="18" charset="77"/>
              </a:rPr>
              <a:t>SkillsUSA Mission</a:t>
            </a:r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D9B51EB1-CE7B-D598-9573-186A66E98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168" y="146325"/>
            <a:ext cx="1067676" cy="6895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0903" y="1045412"/>
            <a:ext cx="3228367" cy="304668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565375" y="2073551"/>
            <a:ext cx="2637899" cy="119298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1725"/>
              </a:spcBef>
              <a:buNone/>
            </a:pPr>
            <a:r>
              <a:rPr lang="en" sz="40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Adobe Garamond Pro" panose="02020502060506020403" pitchFamily="18" charset="77"/>
              </a:rPr>
              <a:t>There are five main parts of the SkillsUSA Emblem, and each </a:t>
            </a:r>
            <a:br>
              <a:rPr lang="en" sz="40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Adobe Garamond Pro" panose="02020502060506020403" pitchFamily="18" charset="77"/>
              </a:rPr>
            </a:br>
            <a:r>
              <a:rPr lang="en" sz="40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Adobe Garamond Pro" panose="02020502060506020403" pitchFamily="18" charset="77"/>
              </a:rPr>
              <a:t>one represents something!</a:t>
            </a:r>
            <a:endParaRPr sz="4000" dirty="0">
              <a:solidFill>
                <a:schemeClr val="bg1">
                  <a:lumMod val="65000"/>
                </a:schemeClr>
              </a:solidFill>
              <a:highlight>
                <a:srgbClr val="FFFFFF"/>
              </a:highlight>
              <a:latin typeface="Adobe Garamond Pro" panose="02020502060506020403" pitchFamily="18" charset="77"/>
            </a:endParaRPr>
          </a:p>
          <a:p>
            <a:pPr marL="0" indent="0">
              <a:spcBef>
                <a:spcPts val="1350"/>
              </a:spcBef>
              <a:spcAft>
                <a:spcPts val="900"/>
              </a:spcAft>
              <a:buNone/>
            </a:pPr>
            <a:endParaRPr dirty="0"/>
          </a:p>
        </p:txBody>
      </p:sp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738E0B36-E8FC-42DA-78EF-4666E0D565B0}"/>
              </a:ext>
            </a:extLst>
          </p:cNvPr>
          <p:cNvSpPr txBox="1">
            <a:spLocks/>
          </p:cNvSpPr>
          <p:nvPr/>
        </p:nvSpPr>
        <p:spPr>
          <a:xfrm>
            <a:off x="541019" y="1510709"/>
            <a:ext cx="3998913" cy="562842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3200" dirty="0">
                <a:solidFill>
                  <a:srgbClr val="C00000"/>
                </a:solidFill>
                <a:latin typeface="Adobe Garamond Pro" panose="02020502060506020403" pitchFamily="18" charset="77"/>
              </a:rPr>
              <a:t>SkillsUSA </a:t>
            </a:r>
          </a:p>
          <a:p>
            <a:pPr algn="l">
              <a:lnSpc>
                <a:spcPts val="2800"/>
              </a:lnSpc>
            </a:pPr>
            <a:r>
              <a:rPr lang="en-US" sz="3200" dirty="0">
                <a:solidFill>
                  <a:srgbClr val="C00000"/>
                </a:solidFill>
                <a:latin typeface="Adobe Garamond Pro" panose="02020502060506020403" pitchFamily="18" charset="77"/>
              </a:rPr>
              <a:t>Emblem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FC2661-4DA5-3B94-7FF7-F2E26ACB0671}"/>
              </a:ext>
            </a:extLst>
          </p:cNvPr>
          <p:cNvSpPr txBox="1"/>
          <p:nvPr/>
        </p:nvSpPr>
        <p:spPr>
          <a:xfrm>
            <a:off x="553197" y="3168771"/>
            <a:ext cx="277770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34160">
              <a:lnSpc>
                <a:spcPct val="170000"/>
              </a:lnSpc>
              <a:spcBef>
                <a:spcPts val="1725"/>
              </a:spcBef>
              <a:buClr>
                <a:schemeClr val="dk1"/>
              </a:buClr>
              <a:buSzPct val="100000"/>
              <a:buAutoNum type="arabicPeriod"/>
            </a:pPr>
            <a:r>
              <a:rPr lang="en-US" sz="1200" i="1" dirty="0">
                <a:solidFill>
                  <a:schemeClr val="dk1"/>
                </a:solidFill>
                <a:highlight>
                  <a:srgbClr val="FFFFFF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  <a:t>The </a:t>
            </a:r>
            <a:r>
              <a:rPr lang="en-US" sz="1200" i="1" dirty="0">
                <a:solidFill>
                  <a:srgbClr val="FF0000"/>
                </a:solidFill>
                <a:highlight>
                  <a:srgbClr val="FFFFFF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  <a:t>shield</a:t>
            </a:r>
            <a:r>
              <a:rPr lang="en-US" sz="1200" i="1" dirty="0">
                <a:solidFill>
                  <a:schemeClr val="dk1"/>
                </a:solidFill>
                <a:highlight>
                  <a:srgbClr val="FFFFFF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  <a:t> represents patriotism.</a:t>
            </a:r>
          </a:p>
          <a:p>
            <a:pPr indent="-234160">
              <a:lnSpc>
                <a:spcPct val="170000"/>
              </a:lnSpc>
              <a:buClr>
                <a:schemeClr val="dk1"/>
              </a:buClr>
              <a:buSzPct val="100000"/>
              <a:buAutoNum type="arabicPeriod"/>
            </a:pPr>
            <a:r>
              <a:rPr lang="en-US" sz="1200" i="1" dirty="0">
                <a:solidFill>
                  <a:schemeClr val="dk1"/>
                </a:solidFill>
                <a:highlight>
                  <a:srgbClr val="FFFFFF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  <a:t>The </a:t>
            </a:r>
            <a:r>
              <a:rPr lang="en-US" sz="1200" i="1" dirty="0">
                <a:solidFill>
                  <a:srgbClr val="FF0000"/>
                </a:solidFill>
                <a:highlight>
                  <a:srgbClr val="FFFFFF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  <a:t>gear</a:t>
            </a:r>
            <a:r>
              <a:rPr lang="en-US" sz="1200" i="1" dirty="0">
                <a:solidFill>
                  <a:schemeClr val="dk1"/>
                </a:solidFill>
                <a:highlight>
                  <a:srgbClr val="FFFFFF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  <a:t> represents the industrial society.</a:t>
            </a:r>
          </a:p>
          <a:p>
            <a:pPr indent="-234160">
              <a:lnSpc>
                <a:spcPct val="170000"/>
              </a:lnSpc>
              <a:buClr>
                <a:schemeClr val="dk1"/>
              </a:buClr>
              <a:buSzPct val="100000"/>
              <a:buAutoNum type="arabicPeriod"/>
            </a:pPr>
            <a:r>
              <a:rPr lang="en-US" sz="1200" i="1" dirty="0">
                <a:solidFill>
                  <a:schemeClr val="dk1"/>
                </a:solidFill>
                <a:highlight>
                  <a:srgbClr val="FFFFFF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  <a:t>The </a:t>
            </a:r>
            <a:r>
              <a:rPr lang="en-US" sz="1200" i="1" dirty="0">
                <a:solidFill>
                  <a:srgbClr val="FF0000"/>
                </a:solidFill>
                <a:highlight>
                  <a:srgbClr val="FFFFFF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  <a:t>torch</a:t>
            </a:r>
            <a:r>
              <a:rPr lang="en-US" sz="1200" i="1" dirty="0">
                <a:solidFill>
                  <a:schemeClr val="dk1"/>
                </a:solidFill>
                <a:highlight>
                  <a:srgbClr val="FFFFFF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  <a:t> represents knowledge.</a:t>
            </a:r>
          </a:p>
          <a:p>
            <a:pPr indent="-234160">
              <a:lnSpc>
                <a:spcPct val="170000"/>
              </a:lnSpc>
              <a:buClr>
                <a:schemeClr val="dk1"/>
              </a:buClr>
              <a:buSzPct val="100000"/>
              <a:buAutoNum type="arabicPeriod"/>
            </a:pPr>
            <a:r>
              <a:rPr lang="en-US" sz="1200" i="1" dirty="0">
                <a:solidFill>
                  <a:schemeClr val="dk1"/>
                </a:solidFill>
                <a:highlight>
                  <a:srgbClr val="FFFFFF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  <a:t>The </a:t>
            </a:r>
            <a:r>
              <a:rPr lang="en-US" sz="1200" i="1" dirty="0">
                <a:solidFill>
                  <a:srgbClr val="FF0000"/>
                </a:solidFill>
                <a:highlight>
                  <a:srgbClr val="FFFFFF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  <a:t>orbital circles</a:t>
            </a:r>
            <a:r>
              <a:rPr lang="en-US" sz="1200" i="1" dirty="0">
                <a:solidFill>
                  <a:schemeClr val="dk1"/>
                </a:solidFill>
                <a:highlight>
                  <a:srgbClr val="FFFFFF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  <a:t> represent technology.</a:t>
            </a:r>
          </a:p>
          <a:p>
            <a:pPr indent="-234160">
              <a:lnSpc>
                <a:spcPct val="170000"/>
              </a:lnSpc>
              <a:buClr>
                <a:schemeClr val="dk1"/>
              </a:buClr>
              <a:buSzPct val="100000"/>
              <a:buAutoNum type="arabicPeriod"/>
            </a:pPr>
            <a:r>
              <a:rPr lang="en-US" sz="1200" i="1" dirty="0">
                <a:solidFill>
                  <a:schemeClr val="dk1"/>
                </a:solidFill>
                <a:highlight>
                  <a:srgbClr val="FFFFFF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  <a:t>The </a:t>
            </a:r>
            <a:r>
              <a:rPr lang="en-US" sz="1200" i="1" dirty="0">
                <a:solidFill>
                  <a:srgbClr val="FF0000"/>
                </a:solidFill>
                <a:highlight>
                  <a:srgbClr val="FFFFFF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  <a:t>hands</a:t>
            </a:r>
            <a:r>
              <a:rPr lang="en-US" sz="1200" i="1" dirty="0">
                <a:solidFill>
                  <a:schemeClr val="dk1"/>
                </a:solidFill>
                <a:highlight>
                  <a:srgbClr val="FFFFFF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  <a:t> represent the individual.</a:t>
            </a:r>
          </a:p>
          <a:p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831685" y="1628622"/>
            <a:ext cx="2792511" cy="314686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Google Shape;80;p17">
            <a:extLst>
              <a:ext uri="{FF2B5EF4-FFF2-40B4-BE49-F238E27FC236}">
                <a16:creationId xmlns:a16="http://schemas.microsoft.com/office/drawing/2014/main" id="{BC834204-59FF-ED51-A939-F8718040897E}"/>
              </a:ext>
            </a:extLst>
          </p:cNvPr>
          <p:cNvSpPr txBox="1">
            <a:spLocks/>
          </p:cNvSpPr>
          <p:nvPr/>
        </p:nvSpPr>
        <p:spPr>
          <a:xfrm>
            <a:off x="4255698" y="2074149"/>
            <a:ext cx="1613943" cy="1361576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 fontScale="4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725"/>
              </a:spcBef>
              <a:buFont typeface="Arial" panose="020B0604020202020204" pitchFamily="34" charset="0"/>
              <a:buNone/>
            </a:pPr>
            <a:r>
              <a:rPr lang="en-US" sz="34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Adobe Garamond Pro" panose="02020502060506020403" pitchFamily="18" charset="77"/>
              </a:rPr>
              <a:t>Red and white represent the individual states and chapters.</a:t>
            </a:r>
          </a:p>
          <a:p>
            <a:pPr marL="0" indent="0">
              <a:lnSpc>
                <a:spcPct val="120000"/>
              </a:lnSpc>
              <a:spcBef>
                <a:spcPts val="1725"/>
              </a:spcBef>
              <a:buFont typeface="Arial" panose="020B0604020202020204" pitchFamily="34" charset="0"/>
              <a:buNone/>
            </a:pPr>
            <a:endParaRPr lang="en-US" sz="4000" dirty="0">
              <a:solidFill>
                <a:schemeClr val="bg1">
                  <a:lumMod val="65000"/>
                </a:schemeClr>
              </a:solidFill>
              <a:highlight>
                <a:srgbClr val="FFFFFF"/>
              </a:highlight>
              <a:latin typeface="Adobe Garamond Pro" panose="02020502060506020403" pitchFamily="18" charset="77"/>
            </a:endParaRPr>
          </a:p>
        </p:txBody>
      </p:sp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BCA91C32-2E67-2B88-0204-716C633B22E6}"/>
              </a:ext>
            </a:extLst>
          </p:cNvPr>
          <p:cNvSpPr txBox="1">
            <a:spLocks/>
          </p:cNvSpPr>
          <p:nvPr/>
        </p:nvSpPr>
        <p:spPr>
          <a:xfrm>
            <a:off x="598528" y="929864"/>
            <a:ext cx="5319192" cy="534101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3200" dirty="0">
                <a:solidFill>
                  <a:srgbClr val="C00000"/>
                </a:solidFill>
                <a:latin typeface="Adobe Garamond Pro" panose="02020502060506020403" pitchFamily="18" charset="77"/>
              </a:rPr>
              <a:t>SkillsUSA Colors </a:t>
            </a:r>
            <a:r>
              <a:rPr lang="en-US" sz="3200" baseline="30000" dirty="0">
                <a:solidFill>
                  <a:srgbClr val="C00000"/>
                </a:solidFill>
                <a:latin typeface="Adobe Garamond Pro" panose="02020502060506020403" pitchFamily="18" charset="77"/>
              </a:rPr>
              <a:t>#</a:t>
            </a:r>
            <a:r>
              <a:rPr lang="en-US" sz="3200" dirty="0">
                <a:solidFill>
                  <a:srgbClr val="C00000"/>
                </a:solidFill>
                <a:latin typeface="Adobe Garamond Pro" panose="02020502060506020403" pitchFamily="18" charset="77"/>
              </a:rPr>
              <a:t>1 and </a:t>
            </a:r>
            <a:r>
              <a:rPr lang="en-US" sz="3200" baseline="30000" dirty="0">
                <a:solidFill>
                  <a:srgbClr val="C00000"/>
                </a:solidFill>
                <a:latin typeface="Adobe Garamond Pro" panose="02020502060506020403" pitchFamily="18" charset="77"/>
              </a:rPr>
              <a:t>#</a:t>
            </a:r>
            <a:r>
              <a:rPr lang="en-US" sz="3200" dirty="0">
                <a:solidFill>
                  <a:srgbClr val="C00000"/>
                </a:solidFill>
                <a:latin typeface="Adobe Garamond Pro" panose="02020502060506020403" pitchFamily="18" charset="77"/>
              </a:rPr>
              <a:t>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0;p17">
            <a:extLst>
              <a:ext uri="{FF2B5EF4-FFF2-40B4-BE49-F238E27FC236}">
                <a16:creationId xmlns:a16="http://schemas.microsoft.com/office/drawing/2014/main" id="{BC834204-59FF-ED51-A939-F8718040897E}"/>
              </a:ext>
            </a:extLst>
          </p:cNvPr>
          <p:cNvSpPr txBox="1">
            <a:spLocks/>
          </p:cNvSpPr>
          <p:nvPr/>
        </p:nvSpPr>
        <p:spPr>
          <a:xfrm>
            <a:off x="4255698" y="2074148"/>
            <a:ext cx="1862444" cy="1514442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 fontScale="4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725"/>
              </a:spcBef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Adobe Garamond Pro" panose="02020502060506020403" pitchFamily="18" charset="77"/>
              </a:rPr>
              <a:t>Blue represents the common union of the states and of the chapters.</a:t>
            </a:r>
          </a:p>
        </p:txBody>
      </p:sp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BCA91C32-2E67-2B88-0204-716C633B22E6}"/>
              </a:ext>
            </a:extLst>
          </p:cNvPr>
          <p:cNvSpPr txBox="1">
            <a:spLocks/>
          </p:cNvSpPr>
          <p:nvPr/>
        </p:nvSpPr>
        <p:spPr>
          <a:xfrm>
            <a:off x="598528" y="929864"/>
            <a:ext cx="5319192" cy="534101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3200" dirty="0">
                <a:solidFill>
                  <a:srgbClr val="C00000"/>
                </a:solidFill>
                <a:latin typeface="Adobe Garamond Pro" panose="02020502060506020403" pitchFamily="18" charset="77"/>
              </a:rPr>
              <a:t>SkillsUSA Color </a:t>
            </a:r>
            <a:r>
              <a:rPr lang="en-US" sz="3200" baseline="30000" dirty="0">
                <a:solidFill>
                  <a:srgbClr val="C00000"/>
                </a:solidFill>
                <a:latin typeface="Adobe Garamond Pro" panose="02020502060506020403" pitchFamily="18" charset="77"/>
              </a:rPr>
              <a:t>#</a:t>
            </a:r>
            <a:r>
              <a:rPr lang="en-US" sz="3200" dirty="0">
                <a:solidFill>
                  <a:srgbClr val="C00000"/>
                </a:solidFill>
                <a:latin typeface="Adobe Garamond Pro" panose="02020502060506020403" pitchFamily="18" charset="77"/>
              </a:rPr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C8173F-BF7A-4332-A537-950743829D40}"/>
              </a:ext>
            </a:extLst>
          </p:cNvPr>
          <p:cNvSpPr/>
          <p:nvPr/>
        </p:nvSpPr>
        <p:spPr>
          <a:xfrm>
            <a:off x="654509" y="1800048"/>
            <a:ext cx="3146863" cy="2798261"/>
          </a:xfrm>
          <a:prstGeom prst="rect">
            <a:avLst/>
          </a:prstGeom>
          <a:solidFill>
            <a:srgbClr val="1744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344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02;p20">
            <a:extLst>
              <a:ext uri="{FF2B5EF4-FFF2-40B4-BE49-F238E27FC236}">
                <a16:creationId xmlns:a16="http://schemas.microsoft.com/office/drawing/2014/main" id="{24486D14-A88C-45CF-3ECF-B73CE5A44B6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508" y="1805797"/>
            <a:ext cx="3146863" cy="27994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17">
            <a:extLst>
              <a:ext uri="{FF2B5EF4-FFF2-40B4-BE49-F238E27FC236}">
                <a16:creationId xmlns:a16="http://schemas.microsoft.com/office/drawing/2014/main" id="{BC834204-59FF-ED51-A939-F8718040897E}"/>
              </a:ext>
            </a:extLst>
          </p:cNvPr>
          <p:cNvSpPr txBox="1">
            <a:spLocks/>
          </p:cNvSpPr>
          <p:nvPr/>
        </p:nvSpPr>
        <p:spPr>
          <a:xfrm>
            <a:off x="4255698" y="2074148"/>
            <a:ext cx="1862444" cy="1514442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 fontScale="4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725"/>
              </a:spcBef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Adobe Garamond Pro" panose="02020502060506020403" pitchFamily="18" charset="77"/>
              </a:rPr>
              <a:t>Gold represents the individual, the most important element of the organization.</a:t>
            </a:r>
          </a:p>
          <a:p>
            <a:pPr marL="0" indent="0">
              <a:lnSpc>
                <a:spcPct val="120000"/>
              </a:lnSpc>
              <a:spcBef>
                <a:spcPts val="1725"/>
              </a:spcBef>
              <a:buFont typeface="Arial" panose="020B0604020202020204" pitchFamily="34" charset="0"/>
              <a:buNone/>
            </a:pPr>
            <a:endParaRPr lang="en-US" sz="4000" dirty="0">
              <a:solidFill>
                <a:schemeClr val="bg1">
                  <a:lumMod val="65000"/>
                </a:schemeClr>
              </a:solidFill>
              <a:highlight>
                <a:srgbClr val="FFFFFF"/>
              </a:highlight>
              <a:latin typeface="Adobe Garamond Pro" panose="02020502060506020403" pitchFamily="18" charset="77"/>
            </a:endParaRPr>
          </a:p>
        </p:txBody>
      </p:sp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BCA91C32-2E67-2B88-0204-716C633B22E6}"/>
              </a:ext>
            </a:extLst>
          </p:cNvPr>
          <p:cNvSpPr txBox="1">
            <a:spLocks/>
          </p:cNvSpPr>
          <p:nvPr/>
        </p:nvSpPr>
        <p:spPr>
          <a:xfrm>
            <a:off x="598528" y="929864"/>
            <a:ext cx="5319192" cy="534101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3200" dirty="0">
                <a:solidFill>
                  <a:srgbClr val="C00000"/>
                </a:solidFill>
                <a:latin typeface="Adobe Garamond Pro" panose="02020502060506020403" pitchFamily="18" charset="77"/>
              </a:rPr>
              <a:t>SkillsUSA Color </a:t>
            </a:r>
            <a:r>
              <a:rPr lang="en-US" sz="3200" baseline="30000" dirty="0">
                <a:solidFill>
                  <a:srgbClr val="C00000"/>
                </a:solidFill>
                <a:latin typeface="Adobe Garamond Pro" panose="02020502060506020403" pitchFamily="18" charset="77"/>
              </a:rPr>
              <a:t>#</a:t>
            </a:r>
            <a:r>
              <a:rPr lang="en-US" sz="3200" dirty="0">
                <a:solidFill>
                  <a:srgbClr val="C00000"/>
                </a:solidFill>
                <a:latin typeface="Adobe Garamond Pro" panose="02020502060506020403" pitchFamily="18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22928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0;p17">
            <a:extLst>
              <a:ext uri="{FF2B5EF4-FFF2-40B4-BE49-F238E27FC236}">
                <a16:creationId xmlns:a16="http://schemas.microsoft.com/office/drawing/2014/main" id="{B2FF72EC-0E88-D2A4-0BB9-10AD8C860270}"/>
              </a:ext>
            </a:extLst>
          </p:cNvPr>
          <p:cNvSpPr txBox="1">
            <a:spLocks/>
          </p:cNvSpPr>
          <p:nvPr/>
        </p:nvSpPr>
        <p:spPr>
          <a:xfrm>
            <a:off x="576201" y="1832386"/>
            <a:ext cx="2604028" cy="739363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 fontScale="2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725"/>
              </a:spcBef>
              <a:buFont typeface="Arial" panose="020B0604020202020204" pitchFamily="34" charset="0"/>
              <a:buNone/>
            </a:pPr>
            <a:r>
              <a:rPr lang="en-US" sz="6200" dirty="0">
                <a:solidFill>
                  <a:schemeClr val="bg1">
                    <a:lumMod val="65000"/>
                  </a:schemeClr>
                </a:solidFill>
                <a:highlight>
                  <a:srgbClr val="FFFFFF"/>
                </a:highlight>
                <a:latin typeface="Adobe Garamond Pro" panose="02020502060506020403" pitchFamily="18" charset="77"/>
              </a:rPr>
              <a:t>Upon my honor, I pledge:</a:t>
            </a:r>
          </a:p>
          <a:p>
            <a:pPr marL="0" indent="0">
              <a:spcBef>
                <a:spcPts val="1350"/>
              </a:spcBef>
              <a:spcAft>
                <a:spcPts val="9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0A632ECE-B7EA-9D01-FF7C-F2C07132797F}"/>
              </a:ext>
            </a:extLst>
          </p:cNvPr>
          <p:cNvSpPr txBox="1">
            <a:spLocks/>
          </p:cNvSpPr>
          <p:nvPr/>
        </p:nvSpPr>
        <p:spPr>
          <a:xfrm>
            <a:off x="564023" y="1550966"/>
            <a:ext cx="3335117" cy="562843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3200" dirty="0">
                <a:solidFill>
                  <a:srgbClr val="C00000"/>
                </a:solidFill>
                <a:latin typeface="Adobe Garamond Pro" panose="02020502060506020403" pitchFamily="18" charset="77"/>
              </a:rPr>
              <a:t>SkillsUSA Pledge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DA58E9-4CB9-7014-2F8A-8200FE55BC61}"/>
              </a:ext>
            </a:extLst>
          </p:cNvPr>
          <p:cNvSpPr txBox="1"/>
          <p:nvPr/>
        </p:nvSpPr>
        <p:spPr>
          <a:xfrm>
            <a:off x="937404" y="2467904"/>
            <a:ext cx="5710687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725"/>
              </a:spcBef>
              <a:buClr>
                <a:schemeClr val="dk1"/>
              </a:buClr>
              <a:buSzPct val="100000"/>
            </a:pPr>
            <a:r>
              <a:rPr lang="en-US" sz="1400" i="1" dirty="0">
                <a:solidFill>
                  <a:schemeClr val="dk1"/>
                </a:solidFill>
                <a:highlight>
                  <a:srgbClr val="FFFFFF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  <a:t>To prepare myself by diligent study and ardent practice to become a worker whose services will be recognized as honorable by my employer and fellow workers.</a:t>
            </a:r>
          </a:p>
          <a:p>
            <a:pPr>
              <a:spcBef>
                <a:spcPts val="1725"/>
              </a:spcBef>
              <a:buClr>
                <a:schemeClr val="dk1"/>
              </a:buClr>
              <a:buSzPct val="100000"/>
            </a:pPr>
            <a:r>
              <a:rPr lang="en-US" sz="1400" i="1" dirty="0">
                <a:solidFill>
                  <a:schemeClr val="dk1"/>
                </a:solidFill>
                <a:highlight>
                  <a:srgbClr val="FFFFFF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  <a:t>To base my expectations of reward upon the solid foundation of service.</a:t>
            </a:r>
          </a:p>
          <a:p>
            <a:pPr>
              <a:spcBef>
                <a:spcPts val="1725"/>
              </a:spcBef>
              <a:buClr>
                <a:schemeClr val="dk1"/>
              </a:buClr>
              <a:buSzPct val="100000"/>
            </a:pPr>
            <a:r>
              <a:rPr lang="en-US" sz="1400" i="1" dirty="0">
                <a:solidFill>
                  <a:schemeClr val="dk1"/>
                </a:solidFill>
                <a:highlight>
                  <a:srgbClr val="FFFFFF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  <a:t>To honor and respect my vocation in such a way as to bring repute to myself.</a:t>
            </a:r>
          </a:p>
          <a:p>
            <a:pPr>
              <a:spcBef>
                <a:spcPts val="1725"/>
              </a:spcBef>
              <a:buClr>
                <a:schemeClr val="dk1"/>
              </a:buClr>
              <a:buSzPct val="100000"/>
            </a:pPr>
            <a:r>
              <a:rPr lang="en-US" sz="1400" i="1" dirty="0">
                <a:solidFill>
                  <a:schemeClr val="dk1"/>
                </a:solidFill>
                <a:highlight>
                  <a:srgbClr val="FFFFFF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  <a:t>And further, to spare no effort in upholding the ideals of SkillsUSA.</a:t>
            </a:r>
            <a:endParaRPr lang="en-US" sz="1400" dirty="0"/>
          </a:p>
        </p:txBody>
      </p: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407A71E4-5E9A-834E-8E9D-9E5EF0B1E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168" y="146325"/>
            <a:ext cx="1067676" cy="6895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789C92B5D7C84E8CC79BFB719B95E1" ma:contentTypeVersion="16" ma:contentTypeDescription="Create a new document." ma:contentTypeScope="" ma:versionID="8114e8c99400968b8ddd11136acb96bd">
  <xsd:schema xmlns:xsd="http://www.w3.org/2001/XMLSchema" xmlns:xs="http://www.w3.org/2001/XMLSchema" xmlns:p="http://schemas.microsoft.com/office/2006/metadata/properties" xmlns:ns2="fa56004a-8030-41c0-b30b-28b4ab52cbf9" xmlns:ns3="69333ff1-fa9b-4c3b-941b-33e0efc14736" targetNamespace="http://schemas.microsoft.com/office/2006/metadata/properties" ma:root="true" ma:fieldsID="af356edfe14b9f4df33ea6e6e737cd18" ns2:_="" ns3:_="">
    <xsd:import namespace="fa56004a-8030-41c0-b30b-28b4ab52cbf9"/>
    <xsd:import namespace="69333ff1-fa9b-4c3b-941b-33e0efc147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56004a-8030-41c0-b30b-28b4ab52cb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81eed4e-ebff-44b0-b06a-442e22bb58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333ff1-fa9b-4c3b-941b-33e0efc1473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22abe4c-8aa8-4c5a-8f9b-dd60339bbaee}" ma:internalName="TaxCatchAll" ma:showField="CatchAllData" ma:web="69333ff1-fa9b-4c3b-941b-33e0efc147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9333ff1-fa9b-4c3b-941b-33e0efc14736" xsi:nil="true"/>
    <lcf76f155ced4ddcb4097134ff3c332f xmlns="fa56004a-8030-41c0-b30b-28b4ab52cbf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371DA2F-EB80-4D29-8DCB-05E240270F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56004a-8030-41c0-b30b-28b4ab52cbf9"/>
    <ds:schemaRef ds:uri="69333ff1-fa9b-4c3b-941b-33e0efc147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46FB46-ECAF-479E-9755-0483C3C2E6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042B56-07A4-45AA-A3A7-EE494F2EDD42}">
  <ds:schemaRefs>
    <ds:schemaRef ds:uri="http://schemas.microsoft.com/office/2006/metadata/properties"/>
    <ds:schemaRef ds:uri="http://schemas.microsoft.com/office/infopath/2007/PartnerControls"/>
    <ds:schemaRef ds:uri="69333ff1-fa9b-4c3b-941b-33e0efc14736"/>
    <ds:schemaRef ds:uri="fa56004a-8030-41c0-b30b-28b4ab52cbf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497</TotalTime>
  <Words>695</Words>
  <Application>Microsoft Macintosh PowerPoint</Application>
  <PresentationFormat>Custom</PresentationFormat>
  <Paragraphs>46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Adobe Garamond Pro</vt:lpstr>
      <vt:lpstr>Arial</vt:lpstr>
      <vt:lpstr>Arial Narrow</vt:lpstr>
      <vt:lpstr>Calibri</vt:lpstr>
      <vt:lpstr>Calibri Light</vt:lpstr>
      <vt:lpstr>Office 2013 - 2022 Theme</vt:lpstr>
      <vt:lpstr>“What is SkillsUSA?”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Kelley Wheeler</cp:lastModifiedBy>
  <cp:revision>21</cp:revision>
  <dcterms:modified xsi:type="dcterms:W3CDTF">2025-08-04T17:46:53Z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0x01010000789C92B5D7C84E8CC79BFB719B95E1</vt:lpwstr>
  </property>
</Properties>
</file>