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73"/>
  </p:notesMasterIdLst>
  <p:sldIdLst>
    <p:sldId id="298" r:id="rId2"/>
    <p:sldId id="258" r:id="rId3"/>
    <p:sldId id="299" r:id="rId4"/>
    <p:sldId id="300" r:id="rId5"/>
    <p:sldId id="301" r:id="rId6"/>
    <p:sldId id="302" r:id="rId7"/>
    <p:sldId id="303" r:id="rId8"/>
    <p:sldId id="265" r:id="rId9"/>
    <p:sldId id="259" r:id="rId10"/>
    <p:sldId id="333" r:id="rId11"/>
    <p:sldId id="304" r:id="rId12"/>
    <p:sldId id="334" r:id="rId13"/>
    <p:sldId id="305" r:id="rId14"/>
    <p:sldId id="335" r:id="rId15"/>
    <p:sldId id="306" r:id="rId16"/>
    <p:sldId id="336" r:id="rId17"/>
    <p:sldId id="307" r:id="rId18"/>
    <p:sldId id="337" r:id="rId19"/>
    <p:sldId id="364" r:id="rId20"/>
    <p:sldId id="365" r:id="rId21"/>
    <p:sldId id="366" r:id="rId22"/>
    <p:sldId id="367" r:id="rId23"/>
    <p:sldId id="368" r:id="rId24"/>
    <p:sldId id="369" r:id="rId25"/>
    <p:sldId id="370" r:id="rId26"/>
    <p:sldId id="371" r:id="rId27"/>
    <p:sldId id="372" r:id="rId28"/>
    <p:sldId id="373" r:id="rId29"/>
    <p:sldId id="374" r:id="rId30"/>
    <p:sldId id="375" r:id="rId31"/>
    <p:sldId id="376" r:id="rId32"/>
    <p:sldId id="377" r:id="rId33"/>
    <p:sldId id="378" r:id="rId34"/>
    <p:sldId id="379" r:id="rId35"/>
    <p:sldId id="380" r:id="rId36"/>
    <p:sldId id="381" r:id="rId37"/>
    <p:sldId id="382" r:id="rId38"/>
    <p:sldId id="383" r:id="rId39"/>
    <p:sldId id="384" r:id="rId40"/>
    <p:sldId id="385" r:id="rId41"/>
    <p:sldId id="386" r:id="rId42"/>
    <p:sldId id="387" r:id="rId43"/>
    <p:sldId id="388" r:id="rId44"/>
    <p:sldId id="389" r:id="rId45"/>
    <p:sldId id="390" r:id="rId46"/>
    <p:sldId id="391" r:id="rId47"/>
    <p:sldId id="392" r:id="rId48"/>
    <p:sldId id="393" r:id="rId49"/>
    <p:sldId id="394" r:id="rId50"/>
    <p:sldId id="395" r:id="rId51"/>
    <p:sldId id="396" r:id="rId52"/>
    <p:sldId id="397" r:id="rId53"/>
    <p:sldId id="398" r:id="rId54"/>
    <p:sldId id="399" r:id="rId55"/>
    <p:sldId id="400" r:id="rId56"/>
    <p:sldId id="401" r:id="rId57"/>
    <p:sldId id="412" r:id="rId58"/>
    <p:sldId id="413" r:id="rId59"/>
    <p:sldId id="404" r:id="rId60"/>
    <p:sldId id="405" r:id="rId61"/>
    <p:sldId id="406" r:id="rId62"/>
    <p:sldId id="407" r:id="rId63"/>
    <p:sldId id="408" r:id="rId64"/>
    <p:sldId id="409" r:id="rId65"/>
    <p:sldId id="410" r:id="rId66"/>
    <p:sldId id="411" r:id="rId67"/>
    <p:sldId id="402" r:id="rId68"/>
    <p:sldId id="403" r:id="rId69"/>
    <p:sldId id="297" r:id="rId70"/>
    <p:sldId id="296" r:id="rId71"/>
    <p:sldId id="363" r:id="rId72"/>
  </p:sldIdLst>
  <p:sldSz cx="12192000" cy="6858000"/>
  <p:notesSz cx="6858000" cy="9144000"/>
  <p:embeddedFontLst>
    <p:embeddedFont>
      <p:font typeface="Calibri" panose="020F0502020204030204" pitchFamily="34" charset="0"/>
      <p:regular r:id="rId74"/>
      <p:bold r:id="rId75"/>
      <p:italic r:id="rId76"/>
      <p:boldItalic r:id="rId77"/>
    </p:embeddedFont>
    <p:embeddedFont>
      <p:font typeface="Impact" panose="020B0806030902050204" pitchFamily="34" charset="0"/>
      <p:regular r:id="rId78"/>
    </p:embeddedFont>
    <p:embeddedFont>
      <p:font typeface="Korinna" panose="020B0604020202020204"/>
      <p:regular r:id="rId79"/>
      <p:bold r:id="rId80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0CE9"/>
    <a:srgbClr val="0005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280" autoAdjust="0"/>
  </p:normalViewPr>
  <p:slideViewPr>
    <p:cSldViewPr>
      <p:cViewPr varScale="1">
        <p:scale>
          <a:sx n="67" d="100"/>
          <a:sy n="67" d="100"/>
        </p:scale>
        <p:origin x="620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font" Target="fonts/font1.fntdata"/><Relationship Id="rId79" Type="http://schemas.openxmlformats.org/officeDocument/2006/relationships/font" Target="fonts/font6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font" Target="fonts/font4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font" Target="fonts/font7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font" Target="fonts/font2.fntdata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78" Type="http://schemas.openxmlformats.org/officeDocument/2006/relationships/font" Target="fonts/font5.fntdata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3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E948444-4F30-468D-8CF4-11079A55DC94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8ED6562-9072-40DA-B7AA-8CF1ED8AAA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EA8ECB66-A29E-49C7-8346-396B6B1EB586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830F0-2769-4E1C-8F45-DC145443980D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1E634-735E-49F8-AEE9-601EF8DC2C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3585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6C4AF-0CEF-4C30-A25E-E7983E8C52D3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52B1E-718B-49A2-B628-FBFAA3F499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7233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E7EDE-B5EF-4537-A024-B6C339F5BF95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CE6BE-0921-4C5F-BA11-88939D4A1D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5660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076A6-8315-46A9-B04C-9D6C581FAEE2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95472-A89B-4352-B7EC-7D74A46A43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2683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FF179-A35D-4C99-8CA1-30CFDB77859D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513DA-EE3C-4668-AF52-3382348F59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7711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DA2EA-AB23-4903-B3BF-2ED16C3AD94C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B77D5-F72A-4409-9544-46C2A9D604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1237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D3B74-DC3A-44BE-8056-A5DA8FC608F2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2C62A-3422-4834-A4E0-726A47F3CA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3544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227E-F200-4823-888C-59259FBD9E31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E9DE5-DC5D-4C3C-8249-BAB5F53571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9558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A7AFF-19F3-40EE-A5FB-AC8C1B2ADA25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0A7DC-74EC-4CAA-843E-0ED69186EA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6835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E183D-5931-4BF4-B87C-F4C53C281D8C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489F3-FFFA-41E4-A075-76CD2A9B7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5792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0F793-129B-49C9-AF4D-D8B997DB0B84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A9025-80FB-46B2-B2DF-86017318E5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1950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60C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90D7D5-5826-4297-BFA5-1FC264484CE9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F35B8F6-54DD-4D45-8762-B09A35C08A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slide" Target="slide23.xml"/><Relationship Id="rId18" Type="http://schemas.openxmlformats.org/officeDocument/2006/relationships/slide" Target="slide55.xml"/><Relationship Id="rId26" Type="http://schemas.openxmlformats.org/officeDocument/2006/relationships/slide" Target="slide41.xml"/><Relationship Id="rId3" Type="http://schemas.openxmlformats.org/officeDocument/2006/relationships/slide" Target="slide11.xml"/><Relationship Id="rId21" Type="http://schemas.openxmlformats.org/officeDocument/2006/relationships/slide" Target="slide9.xml"/><Relationship Id="rId7" Type="http://schemas.openxmlformats.org/officeDocument/2006/relationships/slide" Target="slide57.xml"/><Relationship Id="rId12" Type="http://schemas.openxmlformats.org/officeDocument/2006/relationships/slide" Target="slide35.xml"/><Relationship Id="rId17" Type="http://schemas.openxmlformats.org/officeDocument/2006/relationships/slide" Target="slide43.xml"/><Relationship Id="rId25" Type="http://schemas.openxmlformats.org/officeDocument/2006/relationships/slide" Target="slide39.xml"/><Relationship Id="rId33" Type="http://schemas.openxmlformats.org/officeDocument/2006/relationships/slide" Target="slide61.xml"/><Relationship Id="rId2" Type="http://schemas.openxmlformats.org/officeDocument/2006/relationships/notesSlide" Target="../notesSlides/notesSlide1.xml"/><Relationship Id="rId16" Type="http://schemas.openxmlformats.org/officeDocument/2006/relationships/slide" Target="slide21.xml"/><Relationship Id="rId20" Type="http://schemas.openxmlformats.org/officeDocument/2006/relationships/slide" Target="slide65.xml"/><Relationship Id="rId29" Type="http://schemas.openxmlformats.org/officeDocument/2006/relationships/slide" Target="slide5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11" Type="http://schemas.openxmlformats.org/officeDocument/2006/relationships/slide" Target="slide25.xml"/><Relationship Id="rId24" Type="http://schemas.openxmlformats.org/officeDocument/2006/relationships/slide" Target="slide31.xml"/><Relationship Id="rId32" Type="http://schemas.openxmlformats.org/officeDocument/2006/relationships/slide" Target="slide63.xml"/><Relationship Id="rId5" Type="http://schemas.openxmlformats.org/officeDocument/2006/relationships/slide" Target="slide15.xml"/><Relationship Id="rId15" Type="http://schemas.openxmlformats.org/officeDocument/2006/relationships/slide" Target="slide33.xml"/><Relationship Id="rId23" Type="http://schemas.openxmlformats.org/officeDocument/2006/relationships/slide" Target="slide29.xml"/><Relationship Id="rId28" Type="http://schemas.openxmlformats.org/officeDocument/2006/relationships/slide" Target="slide69.xml"/><Relationship Id="rId10" Type="http://schemas.openxmlformats.org/officeDocument/2006/relationships/slide" Target="slide27.xml"/><Relationship Id="rId19" Type="http://schemas.openxmlformats.org/officeDocument/2006/relationships/slide" Target="slide67.xml"/><Relationship Id="rId31" Type="http://schemas.openxmlformats.org/officeDocument/2006/relationships/slide" Target="slide53.xml"/><Relationship Id="rId4" Type="http://schemas.openxmlformats.org/officeDocument/2006/relationships/slide" Target="slide13.xml"/><Relationship Id="rId9" Type="http://schemas.openxmlformats.org/officeDocument/2006/relationships/slide" Target="slide37.xml"/><Relationship Id="rId14" Type="http://schemas.openxmlformats.org/officeDocument/2006/relationships/slide" Target="slide45.xml"/><Relationship Id="rId22" Type="http://schemas.openxmlformats.org/officeDocument/2006/relationships/slide" Target="slide19.xml"/><Relationship Id="rId27" Type="http://schemas.openxmlformats.org/officeDocument/2006/relationships/slide" Target="slide49.xml"/><Relationship Id="rId30" Type="http://schemas.openxmlformats.org/officeDocument/2006/relationships/slide" Target="slide51.xml"/><Relationship Id="rId8" Type="http://schemas.openxmlformats.org/officeDocument/2006/relationships/slide" Target="slide4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7023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SkillsUSA members and chapter officers </a:t>
            </a:r>
          </a:p>
        </p:txBody>
      </p:sp>
    </p:spTree>
    <p:extLst>
      <p:ext uri="{BB962C8B-B14F-4D97-AF65-F5344CB8AC3E}">
        <p14:creationId xmlns:p14="http://schemas.microsoft.com/office/powerpoint/2010/main" val="1261614366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do chapter committees focus on specifically within their chapter?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39409958"/>
      </p:ext>
    </p:extLst>
  </p:cSld>
  <p:clrMapOvr>
    <a:masterClrMapping/>
  </p:clrMapOvr>
  <p:transition>
    <p:circl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SkillsUSA Program of Work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77570041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The SkillsUSA Career Essentials; Experiences suite prepares career- ready students and is integral to the classroom. What are the four course levels of the Career Essentials suite?</a:t>
            </a: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811248522"/>
      </p:ext>
    </p:extLst>
  </p:cSld>
  <p:clrMapOvr>
    <a:masterClrMapping/>
  </p:clrMapOvr>
  <p:transition>
    <p:circl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Exploratory, Fundamental, Advanced and Adult Learner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142318699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is the program that gives high school students an opportunity to facilitate career exploration with younger students?</a:t>
            </a:r>
            <a:endParaRPr lang="en-US" sz="54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941767555"/>
      </p:ext>
    </p:extLst>
  </p:cSld>
  <p:clrMapOvr>
    <a:masterClrMapping/>
  </p:clrMapOvr>
  <p:transition>
    <p:circl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The Student2Student Program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548070363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05B800-1AEC-4240-B7D5-D3A41D2F8B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Chapter members can serve local communities and receive what prestigious award?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93453009"/>
      </p:ext>
    </p:extLst>
  </p:cSld>
  <p:clrMapOvr>
    <a:masterClrMapping/>
  </p:clrMapOvr>
  <p:transition>
    <p:circl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04DDFDA0-C3EE-48F4-BAF3-33714F8109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The Presidential Volunteer Service Award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184919001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day does the opening ceremony take place?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007844389"/>
      </p:ext>
    </p:extLst>
  </p:cSld>
  <p:clrMapOvr>
    <a:masterClrMapping/>
  </p:clrMapOvr>
  <p:transition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857500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  <a:cs typeface="Arial" panose="020B0604020202020204" pitchFamily="34" charset="0"/>
              </a:rPr>
              <a:t>SkillsUSA Chapters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CE1E63-D9BA-42DA-B9CD-3113F7227B6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Tuesday </a:t>
            </a:r>
          </a:p>
        </p:txBody>
      </p:sp>
    </p:spTree>
    <p:extLst>
      <p:ext uri="{BB962C8B-B14F-4D97-AF65-F5344CB8AC3E}">
        <p14:creationId xmlns:p14="http://schemas.microsoft.com/office/powerpoint/2010/main" val="4141886175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day of the week does the community service take place?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18327526"/>
      </p:ext>
    </p:extLst>
  </p:cSld>
  <p:clrMapOvr>
    <a:masterClrMapping/>
  </p:clrMapOvr>
  <p:transition>
    <p:circl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Friday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539840336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Before the conference, what three trainings take place?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541018459"/>
      </p:ext>
    </p:extLst>
  </p:cSld>
  <p:clrMapOvr>
    <a:masterClrMapping/>
  </p:clrMapOvr>
  <p:transition>
    <p:circl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Activate, Leverage, and Engage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551498885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day does the closing ceremony take place?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36172999"/>
      </p:ext>
    </p:extLst>
  </p:cSld>
  <p:clrMapOvr>
    <a:masterClrMapping/>
  </p:clrMapOvr>
  <p:transition>
    <p:circl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Friday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055104913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05B800-1AEC-4240-B7D5-D3A41D2F8B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event happens on Tuesday at the National Leadership and Skills Conference, and has “Tuesday” in the name?</a:t>
            </a: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300090828"/>
      </p:ext>
    </p:extLst>
  </p:cSld>
  <p:clrMapOvr>
    <a:masterClrMapping/>
  </p:clrMapOvr>
  <p:transition>
    <p:circl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04DDFDA0-C3EE-48F4-BAF3-33714F8109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TAG Tuesday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065784892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are the three types of medallions a competitor could win at a SkillsUSA state or national event?</a:t>
            </a:r>
            <a:endParaRPr lang="en-US" sz="60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02447978"/>
      </p:ext>
    </p:extLst>
  </p:cSld>
  <p:clrMapOvr>
    <a:masterClrMapping/>
  </p:clrMapOvr>
  <p:transition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857500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  <a:cs typeface="Arial" panose="020B0604020202020204" pitchFamily="34" charset="0"/>
              </a:rPr>
              <a:t>SkillsUSA NLSC Events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0A65F1-3F8E-45E8-9CAD-2F129026326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Bronze, Silver, and Gold</a:t>
            </a:r>
          </a:p>
        </p:txBody>
      </p:sp>
    </p:spTree>
    <p:extLst>
      <p:ext uri="{BB962C8B-B14F-4D97-AF65-F5344CB8AC3E}">
        <p14:creationId xmlns:p14="http://schemas.microsoft.com/office/powerpoint/2010/main" val="3878918347"/>
      </p:ext>
    </p:extLst>
  </p:cSld>
  <p:clrMapOvr>
    <a:masterClrMapping/>
  </p:clrMapOvr>
  <p:transition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Each of the competition at the SkillsUSA Championships falls under one of 11 categories known as “sectors.” Which sector does the Computer Programming contest fall under?</a:t>
            </a:r>
            <a:endParaRPr lang="en-US" sz="54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07478711"/>
      </p:ext>
    </p:extLst>
  </p:cSld>
  <p:clrMapOvr>
    <a:masterClrMapping/>
  </p:clrMapOvr>
  <p:transition>
    <p:circl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Information Technology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665846528"/>
      </p:ext>
    </p:extLst>
  </p:cSld>
  <p:clrMapOvr>
    <a:masterClrMapping/>
  </p:clrMapOvr>
  <p:transition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How many competitions are available at the SkillsUSA Championships?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278161875"/>
      </p:ext>
    </p:extLst>
  </p:cSld>
  <p:clrMapOvr>
    <a:masterClrMapping/>
  </p:clrMapOvr>
  <p:transition>
    <p:circl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106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9225941"/>
      </p:ext>
    </p:extLst>
  </p:cSld>
  <p:clrMapOvr>
    <a:masterClrMapping/>
  </p:clrMapOvr>
  <p:transition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Where can you purchase competition </a:t>
            </a:r>
            <a:r>
              <a:rPr lang="en-US" sz="7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aapparel</a:t>
            </a: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524672635"/>
      </p:ext>
    </p:extLst>
  </p:cSld>
  <p:clrMapOvr>
    <a:masterClrMapping/>
  </p:clrMapOvr>
  <p:transition>
    <p:circl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The SkillsUSA Store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846456940"/>
      </p:ext>
    </p:extLst>
  </p:cSld>
  <p:clrMapOvr>
    <a:masterClrMapping/>
  </p:clrMapOvr>
  <p:transition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05B800-1AEC-4240-B7D5-D3A41D2F8B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SkillsUSA released an app for SkillsUSA Championships that can be used for what specific purpose?</a:t>
            </a:r>
            <a:endParaRPr lang="en-US" sz="66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87257785"/>
      </p:ext>
    </p:extLst>
  </p:cSld>
  <p:clrMapOvr>
    <a:masterClrMapping/>
  </p:clrMapOvr>
  <p:transition>
    <p:circl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04DDFDA0-C3EE-48F4-BAF3-33714F8109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The SkillsUSA Championships Clothing and Tools App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322159437"/>
      </p:ext>
    </p:extLst>
  </p:cSld>
  <p:clrMapOvr>
    <a:masterClrMapping/>
  </p:clrMapOvr>
  <p:transition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Other than a presence on social media, what media tool does SkillsUSA </a:t>
            </a:r>
            <a:r>
              <a:rPr lang="en-US" sz="6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hve</a:t>
            </a: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 on iTunes?</a:t>
            </a:r>
            <a:endParaRPr lang="en-US" sz="66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622580441"/>
      </p:ext>
    </p:extLst>
  </p:cSld>
  <p:clrMapOvr>
    <a:masterClrMapping/>
  </p:clrMapOvr>
  <p:transition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857500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  <a:cs typeface="Arial" panose="020B0604020202020204" pitchFamily="34" charset="0"/>
              </a:rPr>
              <a:t>All About Contests!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F85A54-2F5D-4F52-BCA7-25D491AFD9F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The SkillsUSA Podcast</a:t>
            </a:r>
          </a:p>
        </p:txBody>
      </p:sp>
    </p:spTree>
    <p:extLst>
      <p:ext uri="{BB962C8B-B14F-4D97-AF65-F5344CB8AC3E}">
        <p14:creationId xmlns:p14="http://schemas.microsoft.com/office/powerpoint/2010/main" val="2479028660"/>
      </p:ext>
    </p:extLst>
  </p:cSld>
  <p:clrMapOvr>
    <a:masterClrMapping/>
  </p:clrMapOvr>
  <p:transition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SkillsUSA publication is released throughout the year?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98434656"/>
      </p:ext>
    </p:extLst>
  </p:cSld>
  <p:clrMapOvr>
    <a:masterClrMapping/>
  </p:clrMapOvr>
  <p:transition>
    <p:circl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The SkillsUSA Champions Magazine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26560979"/>
      </p:ext>
    </p:extLst>
  </p:cSld>
  <p:clrMapOvr>
    <a:masterClrMapping/>
  </p:clrMapOvr>
  <p:transition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Where did the WorldSkills USA team compete in 2019?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052983769"/>
      </p:ext>
    </p:extLst>
  </p:cSld>
  <p:clrMapOvr>
    <a:masterClrMapping/>
  </p:clrMapOvr>
  <p:transition>
    <p:circl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Kazan, Russia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905444363"/>
      </p:ext>
    </p:extLst>
  </p:cSld>
  <p:clrMapOvr>
    <a:masterClrMapping/>
  </p:clrMapOvr>
  <p:transition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How many football fields will the competition and meeting space take up for the National Leadership and Skills Conference?</a:t>
            </a:r>
            <a:endParaRPr lang="en-US" sz="54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164289081"/>
      </p:ext>
    </p:extLst>
  </p:cSld>
  <p:clrMapOvr>
    <a:masterClrMapping/>
  </p:clrMapOvr>
  <p:transition>
    <p:circl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31 football fields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253056974"/>
      </p:ext>
    </p:extLst>
  </p:cSld>
  <p:clrMapOvr>
    <a:masterClrMapping/>
  </p:clrMapOvr>
  <p:transition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05B800-1AEC-4240-B7D5-D3A41D2F8B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List two ways that you can find information about SkillsUSA.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67363857"/>
      </p:ext>
    </p:extLst>
  </p:cSld>
  <p:clrMapOvr>
    <a:masterClrMapping/>
  </p:clrMapOvr>
  <p:transition>
    <p:circl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04DDFDA0-C3EE-48F4-BAF3-33714F8109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Twitter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Instagram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Facebook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SkillsUSA Website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340160222"/>
      </p:ext>
    </p:extLst>
  </p:cSld>
  <p:clrMapOvr>
    <a:masterClrMapping/>
  </p:clrMapOvr>
  <p:transition>
    <p:push dir="u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“Doing the right thing in a reliable way” describes what essential Element?</a:t>
            </a:r>
            <a:endParaRPr lang="en-US" sz="66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916089731"/>
      </p:ext>
    </p:extLst>
  </p:cSld>
  <p:clrMapOvr>
    <a:masterClrMapping/>
  </p:clrMapOvr>
  <p:transition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857500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  <a:cs typeface="Arial" panose="020B0604020202020204" pitchFamily="34" charset="0"/>
              </a:rPr>
              <a:t>SkillsUSA Press Room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1D01AC-88BD-4C45-AF59-DCF86856C02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Integrity </a:t>
            </a:r>
          </a:p>
        </p:txBody>
      </p:sp>
    </p:spTree>
    <p:extLst>
      <p:ext uri="{BB962C8B-B14F-4D97-AF65-F5344CB8AC3E}">
        <p14:creationId xmlns:p14="http://schemas.microsoft.com/office/powerpoint/2010/main" val="1391142217"/>
      </p:ext>
    </p:extLst>
  </p:cSld>
  <p:clrMapOvr>
    <a:masterClrMapping/>
  </p:clrMapOvr>
  <p:transition>
    <p:push dir="u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“Intentional learning experiences that enhance your career path” describe what Essential Element</a:t>
            </a:r>
            <a:endParaRPr lang="en-US" sz="66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111669179"/>
      </p:ext>
    </p:extLst>
  </p:cSld>
  <p:clrMapOvr>
    <a:masterClrMapping/>
  </p:clrMapOvr>
  <p:transition>
    <p:circl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Professional Development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633691121"/>
      </p:ext>
    </p:extLst>
  </p:cSld>
  <p:clrMapOvr>
    <a:masterClrMapping/>
  </p:clrMapOvr>
  <p:transition>
    <p:push dir="u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“Effective use of technology” describes what Essential Element?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29345688"/>
      </p:ext>
    </p:extLst>
  </p:cSld>
  <p:clrMapOvr>
    <a:masterClrMapping/>
  </p:clrMapOvr>
  <p:transition>
    <p:circl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Computer Technology and Literacy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586344191"/>
      </p:ext>
    </p:extLst>
  </p:cSld>
  <p:clrMapOvr>
    <a:masterClrMapping/>
  </p:clrMapOvr>
  <p:transition>
    <p:push dir="u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“Meeting the needs of internal and external customers” describes what Essential Element?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895971311"/>
      </p:ext>
    </p:extLst>
  </p:cSld>
  <p:clrMapOvr>
    <a:masterClrMapping/>
  </p:clrMapOvr>
  <p:transition>
    <p:circl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Service Orientation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715908288"/>
      </p:ext>
    </p:extLst>
  </p:cSld>
  <p:clrMapOvr>
    <a:masterClrMapping/>
  </p:clrMapOvr>
  <p:transition>
    <p:push dir="u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“Exhibiting a passion for life and career” describes what Essential Element?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390518069"/>
      </p:ext>
    </p:extLst>
  </p:cSld>
  <p:clrMapOvr>
    <a:masterClrMapping/>
  </p:clrMapOvr>
  <p:transition>
    <p:circl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Self-Motivation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362372515"/>
      </p:ext>
    </p:extLst>
  </p:cSld>
  <p:clrMapOvr>
    <a:masterClrMapping/>
  </p:clrMapOvr>
  <p:transition>
    <p:push dir="u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does the color blue represent?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849230725"/>
      </p:ext>
    </p:extLst>
  </p:cSld>
  <p:clrMapOvr>
    <a:masterClrMapping/>
  </p:clrMapOvr>
  <p:transition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857500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  <a:cs typeface="Arial" panose="020B0604020202020204" pitchFamily="34" charset="0"/>
              </a:rPr>
              <a:t>SkillsUSA Framework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1B1598-FC82-4067-9127-A960226C4E1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What is the common union of the states and chapters?</a:t>
            </a:r>
          </a:p>
        </p:txBody>
      </p:sp>
    </p:spTree>
    <p:extLst>
      <p:ext uri="{BB962C8B-B14F-4D97-AF65-F5344CB8AC3E}">
        <p14:creationId xmlns:p14="http://schemas.microsoft.com/office/powerpoint/2010/main" val="3886578251"/>
      </p:ext>
    </p:extLst>
  </p:cSld>
  <p:clrMapOvr>
    <a:masterClrMapping/>
  </p:clrMapOvr>
  <p:transition>
    <p:push dir="u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does CTSO stand for?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308531997"/>
      </p:ext>
    </p:extLst>
  </p:cSld>
  <p:clrMapOvr>
    <a:masterClrMapping/>
  </p:clrMapOvr>
  <p:transition>
    <p:circl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Career and Technical Student Organization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7926193"/>
      </p:ext>
    </p:extLst>
  </p:cSld>
  <p:clrMapOvr>
    <a:masterClrMapping/>
  </p:clrMapOvr>
  <p:transition>
    <p:push dir="u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does the gear represent?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073596800"/>
      </p:ext>
    </p:extLst>
  </p:cSld>
  <p:clrMapOvr>
    <a:masterClrMapping/>
  </p:clrMapOvr>
  <p:transition>
    <p:circl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Industrial Society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471448219"/>
      </p:ext>
    </p:extLst>
  </p:cSld>
  <p:clrMapOvr>
    <a:masterClrMapping/>
  </p:clrMapOvr>
  <p:transition>
    <p:push dir="u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Who is the former host of Dirty Jobs and who has spoken at the National Leadership and Skills Conference?</a:t>
            </a:r>
            <a:endParaRPr lang="en-US" sz="60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914077430"/>
      </p:ext>
    </p:extLst>
  </p:cSld>
  <p:clrMapOvr>
    <a:masterClrMapping/>
  </p:clrMapOvr>
  <p:transition>
    <p:circl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Mike Rowe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290175574"/>
      </p:ext>
    </p:extLst>
  </p:cSld>
  <p:clrMapOvr>
    <a:masterClrMapping/>
  </p:clrMapOvr>
  <p:transition>
    <p:push dir="u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05B800-1AEC-4240-B7D5-D3A41D2F8B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are the three territorial associations that are involved in SkillsUSA?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547296442"/>
      </p:ext>
    </p:extLst>
  </p:cSld>
  <p:clrMapOvr>
    <a:masterClrMapping/>
  </p:clrMapOvr>
  <p:transition>
    <p:circl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04DDFDA0-C3EE-48F4-BAF3-33714F8109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District of Columbia, Puerto Rico, and the Virgin Islands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913352428"/>
      </p:ext>
    </p:extLst>
  </p:cSld>
  <p:clrMapOvr>
    <a:masterClrMapping/>
  </p:clrMapOvr>
  <p:transition>
    <p:push dir="u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3658"/>
            <a:ext cx="12192000" cy="684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857500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  <a:cs typeface="Arial" panose="020B0604020202020204" pitchFamily="34" charset="0"/>
              </a:rPr>
              <a:t>SkillsUSA Random!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FEE400-E502-4949-814B-00748742983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42119"/>
            <a:ext cx="11506200" cy="59737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is the new SkillsUSA Virtual Community called?</a:t>
            </a:r>
          </a:p>
        </p:txBody>
      </p:sp>
      <p:sp>
        <p:nvSpPr>
          <p:cNvPr id="3" name="Rectangle 2">
            <a:hlinkClick r:id="rId2" action="ppaction://hlinksldjump"/>
          </p:cNvPr>
          <p:cNvSpPr/>
          <p:nvPr/>
        </p:nvSpPr>
        <p:spPr>
          <a:xfrm>
            <a:off x="9220200" y="6096000"/>
            <a:ext cx="1447800" cy="762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>
    <p:circl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2119"/>
            <a:ext cx="11125200" cy="59737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SkillsUSA CONNECT</a:t>
            </a:r>
            <a:endParaRPr lang="en-US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orinna" pitchFamily="2" charset="0"/>
            </a:endParaRPr>
          </a:p>
        </p:txBody>
      </p:sp>
      <p:sp>
        <p:nvSpPr>
          <p:cNvPr id="3" name="Rectangle 2">
            <a:hlinkClick r:id="rId2" action="ppaction://hlinksldjump"/>
          </p:cNvPr>
          <p:cNvSpPr/>
          <p:nvPr/>
        </p:nvSpPr>
        <p:spPr>
          <a:xfrm>
            <a:off x="10668000" y="5943600"/>
            <a:ext cx="1524000" cy="9144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432734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60C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hlinkClick r:id="rId3" action="ppaction://hlinksldjump"/>
          </p:cNvPr>
          <p:cNvSpPr/>
          <p:nvPr/>
        </p:nvSpPr>
        <p:spPr>
          <a:xfrm>
            <a:off x="11111" y="225442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sp>
        <p:nvSpPr>
          <p:cNvPr id="25" name="Rectangle 24">
            <a:hlinkClick r:id="rId4" action="ppaction://hlinksldjump"/>
          </p:cNvPr>
          <p:cNvSpPr/>
          <p:nvPr/>
        </p:nvSpPr>
        <p:spPr>
          <a:xfrm>
            <a:off x="11112" y="340677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27" name="Rectangle 26">
            <a:hlinkClick r:id="rId5" action="ppaction://hlinksldjump"/>
          </p:cNvPr>
          <p:cNvSpPr/>
          <p:nvPr/>
        </p:nvSpPr>
        <p:spPr>
          <a:xfrm>
            <a:off x="11111" y="4558507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28" name="Rectangle 27">
            <a:hlinkClick r:id="rId6" action="ppaction://hlinksldjump"/>
          </p:cNvPr>
          <p:cNvSpPr/>
          <p:nvPr/>
        </p:nvSpPr>
        <p:spPr>
          <a:xfrm>
            <a:off x="11112" y="5710238"/>
            <a:ext cx="2022476" cy="1147762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29" name="Rectangle 28">
            <a:hlinkClick r:id="rId7" action="ppaction://hlinksldjump"/>
          </p:cNvPr>
          <p:cNvSpPr/>
          <p:nvPr/>
        </p:nvSpPr>
        <p:spPr>
          <a:xfrm>
            <a:off x="8140457" y="570585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30" name="Rectangle 29">
            <a:hlinkClick r:id="rId8" action="ppaction://hlinksldjump"/>
          </p:cNvPr>
          <p:cNvSpPr/>
          <p:nvPr/>
        </p:nvSpPr>
        <p:spPr>
          <a:xfrm>
            <a:off x="6108188" y="570585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31" name="Rectangle 30">
            <a:hlinkClick r:id="rId9" action="ppaction://hlinksldjump"/>
          </p:cNvPr>
          <p:cNvSpPr/>
          <p:nvPr/>
        </p:nvSpPr>
        <p:spPr>
          <a:xfrm>
            <a:off x="4075912" y="5710238"/>
            <a:ext cx="2020089" cy="1147762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32" name="Rectangle 31">
            <a:hlinkClick r:id="rId10" action="ppaction://hlinksldjump"/>
          </p:cNvPr>
          <p:cNvSpPr/>
          <p:nvPr/>
        </p:nvSpPr>
        <p:spPr>
          <a:xfrm>
            <a:off x="2046278" y="5710238"/>
            <a:ext cx="2020110" cy="1147762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38" name="Rectangle 37">
            <a:hlinkClick r:id="rId11" action="ppaction://hlinksldjump"/>
          </p:cNvPr>
          <p:cNvSpPr/>
          <p:nvPr/>
        </p:nvSpPr>
        <p:spPr>
          <a:xfrm>
            <a:off x="2045565" y="4558507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39" name="Rectangle 38">
            <a:hlinkClick r:id="rId12" action="ppaction://hlinksldjump"/>
          </p:cNvPr>
          <p:cNvSpPr/>
          <p:nvPr/>
        </p:nvSpPr>
        <p:spPr>
          <a:xfrm>
            <a:off x="4073627" y="4557062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40" name="Rectangle 39">
            <a:hlinkClick r:id="rId13" action="ppaction://hlinksldjump"/>
          </p:cNvPr>
          <p:cNvSpPr/>
          <p:nvPr/>
        </p:nvSpPr>
        <p:spPr>
          <a:xfrm>
            <a:off x="2045564" y="3408951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41" name="Rectangle 40">
            <a:hlinkClick r:id="rId14" action="ppaction://hlinksldjump"/>
          </p:cNvPr>
          <p:cNvSpPr/>
          <p:nvPr/>
        </p:nvSpPr>
        <p:spPr>
          <a:xfrm>
            <a:off x="6109738" y="4552748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42" name="Rectangle 41">
            <a:hlinkClick r:id="rId15" action="ppaction://hlinksldjump"/>
          </p:cNvPr>
          <p:cNvSpPr/>
          <p:nvPr/>
        </p:nvSpPr>
        <p:spPr>
          <a:xfrm>
            <a:off x="4073627" y="3405640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43" name="Rectangle 42">
            <a:hlinkClick r:id="rId16" action="ppaction://hlinksldjump"/>
          </p:cNvPr>
          <p:cNvSpPr/>
          <p:nvPr/>
        </p:nvSpPr>
        <p:spPr>
          <a:xfrm>
            <a:off x="2045160" y="2254824"/>
            <a:ext cx="2020824" cy="1147763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sp>
        <p:nvSpPr>
          <p:cNvPr id="44" name="Rectangle 43">
            <a:hlinkClick r:id="rId17" action="ppaction://hlinksldjump"/>
          </p:cNvPr>
          <p:cNvSpPr/>
          <p:nvPr/>
        </p:nvSpPr>
        <p:spPr>
          <a:xfrm>
            <a:off x="6109737" y="340319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45" name="Rectangle 44">
            <a:hlinkClick r:id="rId18" action="ppaction://hlinksldjump"/>
          </p:cNvPr>
          <p:cNvSpPr/>
          <p:nvPr/>
        </p:nvSpPr>
        <p:spPr>
          <a:xfrm>
            <a:off x="8140457" y="4557062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46" name="Rectangle 45">
            <a:hlinkClick r:id="rId19" action="ppaction://hlinksldjump"/>
          </p:cNvPr>
          <p:cNvSpPr/>
          <p:nvPr/>
        </p:nvSpPr>
        <p:spPr>
          <a:xfrm>
            <a:off x="10171176" y="570585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47" name="Rectangle 46">
            <a:hlinkClick r:id="rId20" action="ppaction://hlinksldjump"/>
          </p:cNvPr>
          <p:cNvSpPr/>
          <p:nvPr/>
        </p:nvSpPr>
        <p:spPr>
          <a:xfrm>
            <a:off x="10171176" y="4552748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48" name="Rectangle 47">
            <a:hlinkClick r:id="rId21" action="ppaction://hlinksldjump"/>
          </p:cNvPr>
          <p:cNvSpPr/>
          <p:nvPr/>
        </p:nvSpPr>
        <p:spPr>
          <a:xfrm>
            <a:off x="11111" y="1110058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50" name="Rectangle 49"/>
          <p:cNvSpPr/>
          <p:nvPr/>
        </p:nvSpPr>
        <p:spPr>
          <a:xfrm>
            <a:off x="11111" y="-42189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SkillsUSA Chapters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orinna" pitchFamily="2" charset="0"/>
            </a:endParaRPr>
          </a:p>
        </p:txBody>
      </p:sp>
      <p:sp>
        <p:nvSpPr>
          <p:cNvPr id="51" name="Rectangle 50">
            <a:hlinkClick r:id="rId22" action="ppaction://hlinksldjump"/>
          </p:cNvPr>
          <p:cNvSpPr/>
          <p:nvPr/>
        </p:nvSpPr>
        <p:spPr>
          <a:xfrm>
            <a:off x="2045564" y="1111161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52" name="Rectangle 51">
            <a:hlinkClick r:id="rId23" action="ppaction://hlinksldjump"/>
          </p:cNvPr>
          <p:cNvSpPr/>
          <p:nvPr/>
        </p:nvSpPr>
        <p:spPr>
          <a:xfrm>
            <a:off x="4073627" y="110738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53" name="Rectangle 52"/>
          <p:cNvSpPr/>
          <p:nvPr/>
        </p:nvSpPr>
        <p:spPr>
          <a:xfrm>
            <a:off x="4073627" y="-43100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All About Contests!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045564" y="-43100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SkillsUSA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NLSC Events</a:t>
            </a:r>
          </a:p>
        </p:txBody>
      </p:sp>
      <p:sp>
        <p:nvSpPr>
          <p:cNvPr id="55" name="Rectangle 54">
            <a:hlinkClick r:id="rId24" action="ppaction://hlinksldjump"/>
          </p:cNvPr>
          <p:cNvSpPr/>
          <p:nvPr/>
        </p:nvSpPr>
        <p:spPr>
          <a:xfrm>
            <a:off x="4074341" y="225318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sp>
        <p:nvSpPr>
          <p:cNvPr id="56" name="Rectangle 55">
            <a:hlinkClick r:id="rId25" action="ppaction://hlinksldjump"/>
          </p:cNvPr>
          <p:cNvSpPr/>
          <p:nvPr/>
        </p:nvSpPr>
        <p:spPr>
          <a:xfrm>
            <a:off x="6107227" y="1113191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57" name="Rectangle 56">
            <a:hlinkClick r:id="rId26" action="ppaction://hlinksldjump"/>
          </p:cNvPr>
          <p:cNvSpPr/>
          <p:nvPr/>
        </p:nvSpPr>
        <p:spPr>
          <a:xfrm>
            <a:off x="6107227" y="2252634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sp>
        <p:nvSpPr>
          <p:cNvPr id="58" name="Rectangle 57">
            <a:hlinkClick r:id="rId27" action="ppaction://hlinksldjump"/>
          </p:cNvPr>
          <p:cNvSpPr/>
          <p:nvPr/>
        </p:nvSpPr>
        <p:spPr>
          <a:xfrm>
            <a:off x="8142467" y="1112577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59" name="Rectangle 58"/>
          <p:cNvSpPr/>
          <p:nvPr/>
        </p:nvSpPr>
        <p:spPr>
          <a:xfrm>
            <a:off x="8141084" y="-43100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SkillsUSA Framework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107227" y="-42609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SkillsUSA Press Room</a:t>
            </a:r>
          </a:p>
        </p:txBody>
      </p:sp>
      <p:sp>
        <p:nvSpPr>
          <p:cNvPr id="61" name="Rectangle 60">
            <a:hlinkClick r:id="rId28" action="ppaction://hlinksldjump"/>
          </p:cNvPr>
          <p:cNvSpPr/>
          <p:nvPr/>
        </p:nvSpPr>
        <p:spPr>
          <a:xfrm>
            <a:off x="10171176" y="-4264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SkillsUSA Random!</a:t>
            </a:r>
          </a:p>
        </p:txBody>
      </p:sp>
      <p:sp>
        <p:nvSpPr>
          <p:cNvPr id="62" name="Rectangle 61">
            <a:hlinkClick r:id="rId29" action="ppaction://hlinksldjump"/>
          </p:cNvPr>
          <p:cNvSpPr/>
          <p:nvPr/>
        </p:nvSpPr>
        <p:spPr>
          <a:xfrm>
            <a:off x="10171176" y="1112577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63" name="Rectangle 62">
            <a:hlinkClick r:id="rId30" action="ppaction://hlinksldjump"/>
          </p:cNvPr>
          <p:cNvSpPr/>
          <p:nvPr/>
        </p:nvSpPr>
        <p:spPr>
          <a:xfrm>
            <a:off x="8141084" y="225446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sp>
        <p:nvSpPr>
          <p:cNvPr id="64" name="Rectangle 63">
            <a:hlinkClick r:id="rId31" action="ppaction://hlinksldjump"/>
          </p:cNvPr>
          <p:cNvSpPr/>
          <p:nvPr/>
        </p:nvSpPr>
        <p:spPr>
          <a:xfrm>
            <a:off x="8142467" y="340600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4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65" name="Rectangle 64">
            <a:hlinkClick r:id="rId32" action="ppaction://hlinksldjump"/>
          </p:cNvPr>
          <p:cNvSpPr/>
          <p:nvPr/>
        </p:nvSpPr>
        <p:spPr>
          <a:xfrm>
            <a:off x="10171176" y="340319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66" name="Rectangle 65">
            <a:hlinkClick r:id="rId33" action="ppaction://hlinksldjump"/>
          </p:cNvPr>
          <p:cNvSpPr/>
          <p:nvPr/>
        </p:nvSpPr>
        <p:spPr>
          <a:xfrm>
            <a:off x="10171176" y="2252844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-4796" y="5704892"/>
            <a:ext cx="12268200" cy="0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-4796" y="4552748"/>
            <a:ext cx="12268200" cy="0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-26873" y="3403195"/>
            <a:ext cx="12268200" cy="0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-4796" y="2262202"/>
            <a:ext cx="12268200" cy="0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0" y="1113191"/>
            <a:ext cx="12268200" cy="0"/>
          </a:xfrm>
          <a:prstGeom prst="line">
            <a:avLst/>
          </a:prstGeom>
          <a:ln w="825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097520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8134223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12180094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10161281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4072128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-6625" y="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2041126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 nodeType="clickPar">
                      <p:stCondLst>
                        <p:cond delay="0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 nodeType="clickPar">
                      <p:stCondLst>
                        <p:cond delay="0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 nodeType="clickPar">
                      <p:stCondLst>
                        <p:cond delay="0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 nodeType="clickPar">
                      <p:stCondLst>
                        <p:cond delay="0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 nodeType="clickPar">
                      <p:stCondLst>
                        <p:cond delay="0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 nodeType="clickPar">
                      <p:stCondLst>
                        <p:cond delay="0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 nodeType="clickPar">
                      <p:stCondLst>
                        <p:cond delay="0"/>
                      </p:stCondLst>
                      <p:childTnLst>
                        <p:par>
                          <p:cTn id="1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 nodeType="clickPar">
                      <p:stCondLst>
                        <p:cond delay="0"/>
                      </p:stCondLst>
                      <p:childTnLst>
                        <p:par>
                          <p:cTn id="1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1" grpId="0" animBg="1"/>
      <p:bldP spid="52" grpId="0" animBg="1"/>
      <p:bldP spid="55" grpId="0" animBg="1"/>
      <p:bldP spid="56" grpId="0" animBg="1"/>
      <p:bldP spid="57" grpId="0" animBg="1"/>
      <p:bldP spid="58" grpId="0" animBg="1"/>
      <p:bldP spid="62" grpId="0" animBg="1"/>
      <p:bldP spid="63" grpId="0" animBg="1"/>
      <p:bldP spid="64" grpId="0" animBg="1"/>
      <p:bldP spid="65" grpId="0" animBg="1"/>
      <p:bldP spid="6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Who leads the SkillsUSA chapter?</a:t>
            </a:r>
            <a:endParaRPr lang="en-US" sz="7200" dirty="0">
              <a:latin typeface="Korinna" panose="020B0604020202020204"/>
            </a:endParaRPr>
          </a:p>
        </p:txBody>
      </p:sp>
    </p:spTree>
  </p:cSld>
  <p:clrMapOvr>
    <a:masterClrMapping/>
  </p:clrMapOvr>
  <p:transition>
    <p:circl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4107</TotalTime>
  <Words>628</Words>
  <Application>Microsoft Office PowerPoint</Application>
  <PresentationFormat>Widescreen</PresentationFormat>
  <Paragraphs>108</Paragraphs>
  <Slides>71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6" baseType="lpstr">
      <vt:lpstr>Arial</vt:lpstr>
      <vt:lpstr>Impact</vt:lpstr>
      <vt:lpstr>Calibri</vt:lpstr>
      <vt:lpstr>Korinna</vt:lpstr>
      <vt:lpstr>Office Theme</vt:lpstr>
      <vt:lpstr>PowerPoint Presentation</vt:lpstr>
      <vt:lpstr>SkillsUSA Chapters</vt:lpstr>
      <vt:lpstr>SkillsUSA NLSC Events </vt:lpstr>
      <vt:lpstr>All About Contests! </vt:lpstr>
      <vt:lpstr>SkillsUSA Press Room </vt:lpstr>
      <vt:lpstr>SkillsUSA Framework </vt:lpstr>
      <vt:lpstr>SkillsUSA Random!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the new SkillsUSA Virtual Community called?</vt:lpstr>
      <vt:lpstr>SkillsUSA CONNECT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Connor</dc:creator>
  <cp:lastModifiedBy>Tyler Chaffin</cp:lastModifiedBy>
  <cp:revision>118</cp:revision>
  <dcterms:created xsi:type="dcterms:W3CDTF">2013-04-12T01:53:39Z</dcterms:created>
  <dcterms:modified xsi:type="dcterms:W3CDTF">2020-10-14T18:34:19Z</dcterms:modified>
</cp:coreProperties>
</file>