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3"/>
  </p:notesMasterIdLst>
  <p:sldIdLst>
    <p:sldId id="298" r:id="rId2"/>
    <p:sldId id="258" r:id="rId3"/>
    <p:sldId id="299" r:id="rId4"/>
    <p:sldId id="300" r:id="rId5"/>
    <p:sldId id="301" r:id="rId6"/>
    <p:sldId id="302" r:id="rId7"/>
    <p:sldId id="303" r:id="rId8"/>
    <p:sldId id="265" r:id="rId9"/>
    <p:sldId id="259" r:id="rId10"/>
    <p:sldId id="333" r:id="rId11"/>
    <p:sldId id="304" r:id="rId12"/>
    <p:sldId id="334" r:id="rId13"/>
    <p:sldId id="305" r:id="rId14"/>
    <p:sldId id="335" r:id="rId15"/>
    <p:sldId id="306" r:id="rId16"/>
    <p:sldId id="336" r:id="rId17"/>
    <p:sldId id="307" r:id="rId18"/>
    <p:sldId id="337" r:id="rId19"/>
    <p:sldId id="364" r:id="rId20"/>
    <p:sldId id="365" r:id="rId21"/>
    <p:sldId id="366" r:id="rId22"/>
    <p:sldId id="367" r:id="rId23"/>
    <p:sldId id="368" r:id="rId24"/>
    <p:sldId id="369" r:id="rId25"/>
    <p:sldId id="370" r:id="rId26"/>
    <p:sldId id="371" r:id="rId27"/>
    <p:sldId id="372" r:id="rId28"/>
    <p:sldId id="373" r:id="rId29"/>
    <p:sldId id="374" r:id="rId30"/>
    <p:sldId id="375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384" r:id="rId40"/>
    <p:sldId id="385" r:id="rId41"/>
    <p:sldId id="386" r:id="rId42"/>
    <p:sldId id="387" r:id="rId43"/>
    <p:sldId id="388" r:id="rId44"/>
    <p:sldId id="389" r:id="rId45"/>
    <p:sldId id="390" r:id="rId46"/>
    <p:sldId id="391" r:id="rId47"/>
    <p:sldId id="392" r:id="rId48"/>
    <p:sldId id="393" r:id="rId49"/>
    <p:sldId id="394" r:id="rId50"/>
    <p:sldId id="395" r:id="rId51"/>
    <p:sldId id="396" r:id="rId52"/>
    <p:sldId id="397" r:id="rId53"/>
    <p:sldId id="398" r:id="rId54"/>
    <p:sldId id="399" r:id="rId55"/>
    <p:sldId id="400" r:id="rId56"/>
    <p:sldId id="401" r:id="rId57"/>
    <p:sldId id="412" r:id="rId58"/>
    <p:sldId id="413" r:id="rId59"/>
    <p:sldId id="404" r:id="rId60"/>
    <p:sldId id="405" r:id="rId61"/>
    <p:sldId id="406" r:id="rId62"/>
    <p:sldId id="407" r:id="rId63"/>
    <p:sldId id="408" r:id="rId64"/>
    <p:sldId id="409" r:id="rId65"/>
    <p:sldId id="410" r:id="rId66"/>
    <p:sldId id="411" r:id="rId67"/>
    <p:sldId id="402" r:id="rId68"/>
    <p:sldId id="403" r:id="rId69"/>
    <p:sldId id="297" r:id="rId70"/>
    <p:sldId id="296" r:id="rId71"/>
    <p:sldId id="363" r:id="rId72"/>
  </p:sldIdLst>
  <p:sldSz cx="12192000" cy="6858000"/>
  <p:notesSz cx="6858000" cy="9144000"/>
  <p:embeddedFontLst>
    <p:embeddedFont>
      <p:font typeface="Calibri" panose="020F0502020204030204" pitchFamily="34" charset="0"/>
      <p:regular r:id="rId74"/>
      <p:bold r:id="rId75"/>
      <p:italic r:id="rId76"/>
      <p:boldItalic r:id="rId77"/>
    </p:embeddedFont>
    <p:embeddedFont>
      <p:font typeface="Impact" panose="020B0806030902050204" pitchFamily="34" charset="0"/>
      <p:regular r:id="rId78"/>
    </p:embeddedFont>
    <p:embeddedFont>
      <p:font typeface="Korinna" panose="020B0604020202020204"/>
      <p:regular r:id="rId79"/>
      <p:bold r:id="rId8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CE9"/>
    <a:srgbClr val="000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 autoAdjust="0"/>
    <p:restoredTop sz="94280" autoAdjust="0"/>
  </p:normalViewPr>
  <p:slideViewPr>
    <p:cSldViewPr>
      <p:cViewPr varScale="1">
        <p:scale>
          <a:sx n="67" d="100"/>
          <a:sy n="67" d="100"/>
        </p:scale>
        <p:origin x="62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1.fntdata"/><Relationship Id="rId79" Type="http://schemas.openxmlformats.org/officeDocument/2006/relationships/font" Target="fonts/font6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font" Target="fonts/font4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font" Target="fonts/font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font" Target="fonts/font2.fntdata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78" Type="http://schemas.openxmlformats.org/officeDocument/2006/relationships/font" Target="fonts/font5.fntdata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3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E948444-4F30-468D-8CF4-11079A55DC94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8ED6562-9072-40DA-B7AA-8CF1ED8AAA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A8ECB66-A29E-49C7-8346-396B6B1EB58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830F0-2769-4E1C-8F45-DC145443980D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1E634-735E-49F8-AEE9-601EF8DC2C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358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C4AF-0CEF-4C30-A25E-E7983E8C52D3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52B1E-718B-49A2-B628-FBFAA3F499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23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E7EDE-B5EF-4537-A024-B6C339F5BF95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CE6BE-0921-4C5F-BA11-88939D4A1D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66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076A6-8315-46A9-B04C-9D6C581FAEE2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95472-A89B-4352-B7EC-7D74A46A43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68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FF179-A35D-4C99-8CA1-30CFDB77859D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513DA-EE3C-4668-AF52-3382348F59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71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A2EA-AB23-4903-B3BF-2ED16C3AD94C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77D5-F72A-4409-9544-46C2A9D60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123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D3B74-DC3A-44BE-8056-A5DA8FC608F2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2C62A-3422-4834-A4E0-726A47F3C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54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227E-F200-4823-888C-59259FBD9E31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E9DE5-DC5D-4C3C-8249-BAB5F53571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55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A7AFF-19F3-40EE-A5FB-AC8C1B2ADA25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A7DC-74EC-4CAA-843E-0ED69186EA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683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E183D-5931-4BF4-B87C-F4C53C281D8C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489F3-FFFA-41E4-A075-76CD2A9B7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79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F793-129B-49C9-AF4D-D8B997DB0B84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A9025-80FB-46B2-B2DF-86017318E5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195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C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90D7D5-5826-4297-BFA5-1FC264484CE9}" type="datetimeFigureOut">
              <a:rPr lang="en-US"/>
              <a:pPr>
                <a:defRPr/>
              </a:pPr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F35B8F6-54DD-4D45-8762-B09A35C08A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slide" Target="slide23.xml"/><Relationship Id="rId18" Type="http://schemas.openxmlformats.org/officeDocument/2006/relationships/slide" Target="slide55.xml"/><Relationship Id="rId26" Type="http://schemas.openxmlformats.org/officeDocument/2006/relationships/slide" Target="slide41.xml"/><Relationship Id="rId3" Type="http://schemas.openxmlformats.org/officeDocument/2006/relationships/slide" Target="slide11.xml"/><Relationship Id="rId21" Type="http://schemas.openxmlformats.org/officeDocument/2006/relationships/slide" Target="slide9.xml"/><Relationship Id="rId7" Type="http://schemas.openxmlformats.org/officeDocument/2006/relationships/slide" Target="slide57.xml"/><Relationship Id="rId12" Type="http://schemas.openxmlformats.org/officeDocument/2006/relationships/slide" Target="slide35.xml"/><Relationship Id="rId17" Type="http://schemas.openxmlformats.org/officeDocument/2006/relationships/slide" Target="slide43.xml"/><Relationship Id="rId25" Type="http://schemas.openxmlformats.org/officeDocument/2006/relationships/slide" Target="slide39.xml"/><Relationship Id="rId33" Type="http://schemas.openxmlformats.org/officeDocument/2006/relationships/slide" Target="slide61.xml"/><Relationship Id="rId2" Type="http://schemas.openxmlformats.org/officeDocument/2006/relationships/notesSlide" Target="../notesSlides/notesSlide1.xml"/><Relationship Id="rId16" Type="http://schemas.openxmlformats.org/officeDocument/2006/relationships/slide" Target="slide21.xml"/><Relationship Id="rId20" Type="http://schemas.openxmlformats.org/officeDocument/2006/relationships/slide" Target="slide65.xml"/><Relationship Id="rId29" Type="http://schemas.openxmlformats.org/officeDocument/2006/relationships/slide" Target="slide5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slide" Target="slide25.xml"/><Relationship Id="rId24" Type="http://schemas.openxmlformats.org/officeDocument/2006/relationships/slide" Target="slide31.xml"/><Relationship Id="rId32" Type="http://schemas.openxmlformats.org/officeDocument/2006/relationships/slide" Target="slide63.xml"/><Relationship Id="rId5" Type="http://schemas.openxmlformats.org/officeDocument/2006/relationships/slide" Target="slide15.xml"/><Relationship Id="rId15" Type="http://schemas.openxmlformats.org/officeDocument/2006/relationships/slide" Target="slide33.xml"/><Relationship Id="rId23" Type="http://schemas.openxmlformats.org/officeDocument/2006/relationships/slide" Target="slide29.xml"/><Relationship Id="rId28" Type="http://schemas.openxmlformats.org/officeDocument/2006/relationships/slide" Target="slide69.xml"/><Relationship Id="rId10" Type="http://schemas.openxmlformats.org/officeDocument/2006/relationships/slide" Target="slide27.xml"/><Relationship Id="rId19" Type="http://schemas.openxmlformats.org/officeDocument/2006/relationships/slide" Target="slide67.xml"/><Relationship Id="rId31" Type="http://schemas.openxmlformats.org/officeDocument/2006/relationships/slide" Target="slide53.xml"/><Relationship Id="rId4" Type="http://schemas.openxmlformats.org/officeDocument/2006/relationships/slide" Target="slide13.xml"/><Relationship Id="rId9" Type="http://schemas.openxmlformats.org/officeDocument/2006/relationships/slide" Target="slide37.xml"/><Relationship Id="rId14" Type="http://schemas.openxmlformats.org/officeDocument/2006/relationships/slide" Target="slide45.xml"/><Relationship Id="rId22" Type="http://schemas.openxmlformats.org/officeDocument/2006/relationships/slide" Target="slide19.xml"/><Relationship Id="rId27" Type="http://schemas.openxmlformats.org/officeDocument/2006/relationships/slide" Target="slide49.xml"/><Relationship Id="rId30" Type="http://schemas.openxmlformats.org/officeDocument/2006/relationships/slide" Target="slide51.xml"/><Relationship Id="rId8" Type="http://schemas.openxmlformats.org/officeDocument/2006/relationships/slide" Target="slide4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702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Communication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Decision Making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Teamwork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Leadership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Multicultural Sensitivity and Awareness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Planning, Organizing and Management </a:t>
            </a:r>
          </a:p>
        </p:txBody>
      </p:sp>
    </p:spTree>
    <p:extLst>
      <p:ext uri="{BB962C8B-B14F-4D97-AF65-F5344CB8AC3E}">
        <p14:creationId xmlns:p14="http://schemas.microsoft.com/office/powerpoint/2010/main" val="1261614366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Name one Essential Element under the component of Personal Skills.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9409958"/>
      </p:ext>
    </p:extLst>
  </p:cSld>
  <p:clrMapOvr>
    <a:masterClrMapping/>
  </p:clrMapOvr>
  <p:transition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Integrity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Work Ethic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Professionalism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Responsibility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Adaptability/Flexibility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Self-Motivation</a:t>
            </a:r>
            <a:endParaRPr lang="en-US" sz="60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7570041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Framework illustrates how students fulfill the mission of the organization. What is the mission?</a:t>
            </a:r>
            <a:endParaRPr lang="en-US" sz="66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11248522"/>
      </p:ext>
    </p:extLst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To empower members to become world-class workers, leaders and responsible American citizens.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42318699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United States Secretary of Education spoke on the importance of the SkillsUSA Framework and developing the student as a whole. Who is the current U.S. Secretary of Education? 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41767555"/>
      </p:ext>
    </p:extLst>
  </p:cSld>
  <p:clrMapOvr>
    <a:masterClrMapping/>
  </p:clrMapOvr>
  <p:transition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Betsy DeVos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48070363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Name one Essential Element under the Technical Skills component.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3453009"/>
      </p:ext>
    </p:extLst>
  </p:cSld>
  <p:clrMapOvr>
    <a:masterClrMapping/>
  </p:clrMapOvr>
  <p:transition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Computer and Technology Literacy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Job-Specific Skills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Safety and Health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Service Orientation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Professional Development </a:t>
            </a:r>
            <a:endParaRPr lang="en-US" sz="48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18491900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are the three levels of the Chapter Excellence Program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07844389"/>
      </p:ext>
    </p:extLst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The SkillsUSA Framework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CE1E63-D9BA-42DA-B9CD-3113F7227B6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Level 1 - Quality Chapter Award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Level 2  - Chapter of Distinction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Level 3 – Models of Excellence</a:t>
            </a:r>
          </a:p>
        </p:txBody>
      </p:sp>
    </p:spTree>
    <p:extLst>
      <p:ext uri="{BB962C8B-B14F-4D97-AF65-F5344CB8AC3E}">
        <p14:creationId xmlns:p14="http://schemas.microsoft.com/office/powerpoint/2010/main" val="4141886175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At what conference do the Models of Excellence chapters participate in interviews conducted by business and industry partners? </a:t>
            </a:r>
            <a:endParaRPr lang="en-US" sz="60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18327526"/>
      </p:ext>
    </p:extLst>
  </p:cSld>
  <p:clrMapOvr>
    <a:masterClrMapping/>
  </p:clrMapOvr>
  <p:transition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National Leadership and Skills Conference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539840336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are the “groups” formed within your chapter called who will write SMART goals, develop and perform a POW activity, and recognize Essential Element Outcome goals?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41018459"/>
      </p:ext>
    </p:extLst>
  </p:cSld>
  <p:clrMapOvr>
    <a:masterClrMapping/>
  </p:clrMapOvr>
  <p:transition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Committees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551498885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When planning an activity, what should you focus on first?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6172999"/>
      </p:ext>
    </p:extLst>
  </p:cSld>
  <p:clrMapOvr>
    <a:masterClrMapping/>
  </p:clrMapOvr>
  <p:transition>
    <p:circl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targeted Essential Element you want to learn.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55104913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SMART goals must be written for each Program of Work activity. What does the acronym SMART stand for? </a:t>
            </a:r>
            <a:endParaRPr lang="en-US" sz="66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00090828"/>
      </p:ext>
    </p:extLst>
  </p:cSld>
  <p:clrMapOvr>
    <a:masterClrMapping/>
  </p:clrMapOvr>
  <p:transition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 – Specific</a:t>
            </a:r>
          </a:p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M – Measurable</a:t>
            </a:r>
          </a:p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 – Achievable</a:t>
            </a:r>
          </a:p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R– Relevant</a:t>
            </a:r>
          </a:p>
          <a:p>
            <a:pPr lvl="6"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  - Timebound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65784892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categories is the Program of Work divided into?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02447978"/>
      </p:ext>
    </p:extLst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The Chapter Excellence Program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0A65F1-3F8E-45E8-9CAD-2F129026326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Six</a:t>
            </a:r>
          </a:p>
        </p:txBody>
      </p:sp>
    </p:spTree>
    <p:extLst>
      <p:ext uri="{BB962C8B-B14F-4D97-AF65-F5344CB8AC3E}">
        <p14:creationId xmlns:p14="http://schemas.microsoft.com/office/powerpoint/2010/main" val="3878918347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Which Program of Work category is defined by establishing interpersonal relationships, individual and team development through chapter operations, leadership competition and individualized growth plans?</a:t>
            </a:r>
            <a:endParaRPr lang="en-US" sz="48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07478711"/>
      </p:ext>
    </p:extLst>
  </p:cSld>
  <p:clrMapOvr>
    <a:masterClrMapping/>
  </p:clrMapOvr>
  <p:transition>
    <p:circl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Leadership Development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65846528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Alphabetically, what is the last Program of Work category?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78161875"/>
      </p:ext>
    </p:extLst>
  </p:cSld>
  <p:clrMapOvr>
    <a:masterClrMapping/>
  </p:clrMapOvr>
  <p:transition>
    <p:circl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Workplace Experiences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9225941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Why should a chapter create a yearly SkillsUSA Program of Work?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524672635"/>
      </p:ext>
    </p:extLst>
  </p:cSld>
  <p:clrMapOvr>
    <a:masterClrMapping/>
  </p:clrMapOvr>
  <p:transition>
    <p:circl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Empowers students to become career ready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Learn career readiness skills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Develop career readiness skills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846456940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a suggested activity in the category of Advocacy and Marketing?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87257785"/>
      </p:ext>
    </p:extLst>
  </p:cSld>
  <p:clrMapOvr>
    <a:masterClrMapping/>
  </p:clrMapOvr>
  <p:transition>
    <p:circl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Participate in SkillsUSA Week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School board presentation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Recruitment activity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Active social media posts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22159437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Framework Essential Elements were developed with the direct input of over how many employers?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22580441"/>
      </p:ext>
    </p:extLst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The SkillsUSA Program of Work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F85A54-2F5D-4F52-BCA7-25D491AFD9F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1,000</a:t>
            </a:r>
          </a:p>
        </p:txBody>
      </p:sp>
    </p:spTree>
    <p:extLst>
      <p:ext uri="{BB962C8B-B14F-4D97-AF65-F5344CB8AC3E}">
        <p14:creationId xmlns:p14="http://schemas.microsoft.com/office/powerpoint/2010/main" val="2479028660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students compete in more than 100 occupational and leadership skills areas at the national conference?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8434656"/>
      </p:ext>
    </p:extLst>
  </p:cSld>
  <p:clrMapOvr>
    <a:masterClrMapping/>
  </p:clrMapOvr>
  <p:transition>
    <p:circl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6,500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26560979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state and territorial associations exist?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52983769"/>
      </p:ext>
    </p:extLst>
  </p:cSld>
  <p:clrMapOvr>
    <a:masterClrMapping/>
  </p:clrMapOvr>
  <p:transition>
    <p:circl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53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905444363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year was SkillsUSA founded?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64289081"/>
      </p:ext>
    </p:extLst>
  </p:cSld>
  <p:clrMapOvr>
    <a:masterClrMapping/>
  </p:clrMapOvr>
  <p:transition>
    <p:circl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1965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53056974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How many million members has SkillsUSA served since its founding in 1965?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67363857"/>
      </p:ext>
    </p:extLst>
  </p:cSld>
  <p:clrMapOvr>
    <a:masterClrMapping/>
  </p:clrMapOvr>
  <p:transition>
    <p:circl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13.6 million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40160222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event held annually in June?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916089731"/>
      </p:ext>
    </p:extLst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Statistics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1D01AC-88BD-4C45-AF59-DCF86856C0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The National Leadership and Skills Conference</a:t>
            </a:r>
          </a:p>
        </p:txBody>
      </p:sp>
    </p:spTree>
    <p:extLst>
      <p:ext uri="{BB962C8B-B14F-4D97-AF65-F5344CB8AC3E}">
        <p14:creationId xmlns:p14="http://schemas.microsoft.com/office/powerpoint/2010/main" val="1391142217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Where is the National Leadership and Skills Conference moving to in 2021?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11669179"/>
      </p:ext>
    </p:extLst>
  </p:cSld>
  <p:clrMapOvr>
    <a:masterClrMapping/>
  </p:clrMapOvr>
  <p:transition>
    <p:circl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Atlanta, Georgia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633691121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event occurs for an entire week in February?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9345688"/>
      </p:ext>
    </p:extLst>
  </p:cSld>
  <p:clrMapOvr>
    <a:masterClrMapping/>
  </p:clrMapOvr>
  <p:transition>
    <p:circl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Week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586344191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one-day annual national event that involves Business and Industry partners, and will occur next year on May 4</a:t>
            </a:r>
            <a:r>
              <a:rPr lang="en-US" sz="54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?</a:t>
            </a:r>
            <a:endParaRPr lang="en-US" sz="54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95971311"/>
      </p:ext>
    </p:extLst>
  </p:cSld>
  <p:clrMapOvr>
    <a:masterClrMapping/>
  </p:clrMapOvr>
  <p:transition>
    <p:circl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National Signing Day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715908288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In which state was the first National Leadership and Skills Conference event held?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90518069"/>
      </p:ext>
    </p:extLst>
  </p:cSld>
  <p:clrMapOvr>
    <a:masterClrMapping/>
  </p:clrMapOvr>
  <p:transition>
    <p:circl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Tennessee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62372515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SkillsUSA Creed?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49230725"/>
      </p:ext>
    </p:extLst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Events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1B1598-FC82-4067-9127-A960226C4E1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anose="020B0604020202020204"/>
              </a:rPr>
              <a:t>I believe in the dignity of work, I believe in the American way of life, I believe in education, I believe in fair play, I believe satisfaction is achieved by good work, I believe in high moral and spiritual standards.  </a:t>
            </a:r>
          </a:p>
        </p:txBody>
      </p:sp>
    </p:spTree>
    <p:extLst>
      <p:ext uri="{BB962C8B-B14F-4D97-AF65-F5344CB8AC3E}">
        <p14:creationId xmlns:p14="http://schemas.microsoft.com/office/powerpoint/2010/main" val="3886578251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SkillsUSA Motto?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08531997"/>
      </p:ext>
    </p:extLst>
  </p:cSld>
  <p:clrMapOvr>
    <a:masterClrMapping/>
  </p:clrMapOvr>
  <p:transition>
    <p:circl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Preparing for leadership in the world of work.  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926193"/>
      </p:ext>
    </p:extLst>
  </p:cSld>
  <p:clrMapOvr>
    <a:masterClrMapping/>
  </p:clrMapOvr>
  <p:transition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Where is the national office located?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073596800"/>
      </p:ext>
    </p:extLst>
  </p:cSld>
  <p:clrMapOvr>
    <a:masterClrMapping/>
  </p:clrMapOvr>
  <p:transition>
    <p:circl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Leesburg, Virginia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71448219"/>
      </p:ext>
    </p:extLst>
  </p:cSld>
  <p:clrMapOvr>
    <a:masterClrMapping/>
  </p:clrMapOvr>
  <p:transition>
    <p:push dir="u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used to be called VICA. What did VICA stand for?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914077430"/>
      </p:ext>
    </p:extLst>
  </p:cSld>
  <p:clrMapOvr>
    <a:masterClrMapping/>
  </p:clrMapOvr>
  <p:transition>
    <p:circl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Vocational Industrial Clubs of America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290175574"/>
      </p:ext>
    </p:extLst>
  </p:cSld>
  <p:clrMapOvr>
    <a:masterClrMapping/>
  </p:clrMapOvr>
  <p:transition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When did VICA change its name to SkillsUSA VICA?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47296442"/>
      </p:ext>
    </p:extLst>
  </p:cSld>
  <p:clrMapOvr>
    <a:masterClrMapping/>
  </p:clrMapOvr>
  <p:transition>
    <p:circl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1999</a:t>
            </a:r>
            <a:endParaRPr lang="en-US" sz="7200" dirty="0">
              <a:latin typeface="Korinna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913352428"/>
      </p:ext>
    </p:extLst>
  </p:cSld>
  <p:clrMapOvr>
    <a:masterClrMapping/>
  </p:clrMapOvr>
  <p:transition>
    <p:push dir="u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3658"/>
            <a:ext cx="12192000" cy="684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  <a:cs typeface="Arial" panose="020B0604020202020204" pitchFamily="34" charset="0"/>
              </a:rPr>
              <a:t>SkillsUSA Random!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FEE400-E502-4949-814B-0074874298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2119"/>
            <a:ext cx="11506200" cy="59737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What is the 2020-2021 theme?</a:t>
            </a:r>
          </a:p>
        </p:txBody>
      </p:sp>
      <p:sp>
        <p:nvSpPr>
          <p:cNvPr id="3" name="Rectangle 2">
            <a:hlinkClick r:id="rId2" action="ppaction://hlinksldjump"/>
          </p:cNvPr>
          <p:cNvSpPr/>
          <p:nvPr/>
        </p:nvSpPr>
        <p:spPr>
          <a:xfrm>
            <a:off x="9220200" y="6096000"/>
            <a:ext cx="1447800" cy="762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>
    <p:circl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2119"/>
            <a:ext cx="11125200" cy="597376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SkillsUSA: Champion at Work, Empowered to Succeed</a:t>
            </a:r>
          </a:p>
        </p:txBody>
      </p:sp>
      <p:sp>
        <p:nvSpPr>
          <p:cNvPr id="3" name="Rectangle 2">
            <a:hlinkClick r:id="rId2" action="ppaction://hlinksldjump"/>
          </p:cNvPr>
          <p:cNvSpPr/>
          <p:nvPr/>
        </p:nvSpPr>
        <p:spPr>
          <a:xfrm>
            <a:off x="10668000" y="5943600"/>
            <a:ext cx="1524000" cy="9144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32734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C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hlinkClick r:id="rId3" action="ppaction://hlinksldjump"/>
          </p:cNvPr>
          <p:cNvSpPr/>
          <p:nvPr/>
        </p:nvSpPr>
        <p:spPr>
          <a:xfrm>
            <a:off x="11111" y="225442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25" name="Rectangle 24">
            <a:hlinkClick r:id="rId4" action="ppaction://hlinksldjump"/>
          </p:cNvPr>
          <p:cNvSpPr/>
          <p:nvPr/>
        </p:nvSpPr>
        <p:spPr>
          <a:xfrm>
            <a:off x="11112" y="340677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27" name="Rectangle 26">
            <a:hlinkClick r:id="rId5" action="ppaction://hlinksldjump"/>
          </p:cNvPr>
          <p:cNvSpPr/>
          <p:nvPr/>
        </p:nvSpPr>
        <p:spPr>
          <a:xfrm>
            <a:off x="11111" y="455850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28" name="Rectangle 27">
            <a:hlinkClick r:id="rId6" action="ppaction://hlinksldjump"/>
          </p:cNvPr>
          <p:cNvSpPr/>
          <p:nvPr/>
        </p:nvSpPr>
        <p:spPr>
          <a:xfrm>
            <a:off x="11112" y="5710238"/>
            <a:ext cx="2022476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29" name="Rectangle 28">
            <a:hlinkClick r:id="rId7" action="ppaction://hlinksldjump"/>
          </p:cNvPr>
          <p:cNvSpPr/>
          <p:nvPr/>
        </p:nvSpPr>
        <p:spPr>
          <a:xfrm>
            <a:off x="8140457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0" name="Rectangle 29">
            <a:hlinkClick r:id="rId8" action="ppaction://hlinksldjump"/>
          </p:cNvPr>
          <p:cNvSpPr/>
          <p:nvPr/>
        </p:nvSpPr>
        <p:spPr>
          <a:xfrm>
            <a:off x="6108188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1" name="Rectangle 30">
            <a:hlinkClick r:id="rId9" action="ppaction://hlinksldjump"/>
          </p:cNvPr>
          <p:cNvSpPr/>
          <p:nvPr/>
        </p:nvSpPr>
        <p:spPr>
          <a:xfrm>
            <a:off x="4075912" y="5710238"/>
            <a:ext cx="2020089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2" name="Rectangle 31">
            <a:hlinkClick r:id="rId10" action="ppaction://hlinksldjump"/>
          </p:cNvPr>
          <p:cNvSpPr/>
          <p:nvPr/>
        </p:nvSpPr>
        <p:spPr>
          <a:xfrm>
            <a:off x="2046278" y="5710238"/>
            <a:ext cx="2020110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8" name="Rectangle 37">
            <a:hlinkClick r:id="rId11" action="ppaction://hlinksldjump"/>
          </p:cNvPr>
          <p:cNvSpPr/>
          <p:nvPr/>
        </p:nvSpPr>
        <p:spPr>
          <a:xfrm>
            <a:off x="2045565" y="455850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39" name="Rectangle 38">
            <a:hlinkClick r:id="rId12" action="ppaction://hlinksldjump"/>
          </p:cNvPr>
          <p:cNvSpPr/>
          <p:nvPr/>
        </p:nvSpPr>
        <p:spPr>
          <a:xfrm>
            <a:off x="4073627" y="4557062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0" name="Rectangle 39">
            <a:hlinkClick r:id="rId13" action="ppaction://hlinksldjump"/>
          </p:cNvPr>
          <p:cNvSpPr/>
          <p:nvPr/>
        </p:nvSpPr>
        <p:spPr>
          <a:xfrm>
            <a:off x="2045564" y="340895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1" name="Rectangle 40">
            <a:hlinkClick r:id="rId14" action="ppaction://hlinksldjump"/>
          </p:cNvPr>
          <p:cNvSpPr/>
          <p:nvPr/>
        </p:nvSpPr>
        <p:spPr>
          <a:xfrm>
            <a:off x="6109738" y="455274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2" name="Rectangle 41">
            <a:hlinkClick r:id="rId15" action="ppaction://hlinksldjump"/>
          </p:cNvPr>
          <p:cNvSpPr/>
          <p:nvPr/>
        </p:nvSpPr>
        <p:spPr>
          <a:xfrm>
            <a:off x="4073627" y="340564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3" name="Rectangle 42">
            <a:hlinkClick r:id="rId16" action="ppaction://hlinksldjump"/>
          </p:cNvPr>
          <p:cNvSpPr/>
          <p:nvPr/>
        </p:nvSpPr>
        <p:spPr>
          <a:xfrm>
            <a:off x="2045160" y="2254824"/>
            <a:ext cx="2020824" cy="1147763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44" name="Rectangle 43">
            <a:hlinkClick r:id="rId17" action="ppaction://hlinksldjump"/>
          </p:cNvPr>
          <p:cNvSpPr/>
          <p:nvPr/>
        </p:nvSpPr>
        <p:spPr>
          <a:xfrm>
            <a:off x="6109737" y="340319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5" name="Rectangle 44">
            <a:hlinkClick r:id="rId18" action="ppaction://hlinksldjump"/>
          </p:cNvPr>
          <p:cNvSpPr/>
          <p:nvPr/>
        </p:nvSpPr>
        <p:spPr>
          <a:xfrm>
            <a:off x="8140457" y="4557062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6" name="Rectangle 45">
            <a:hlinkClick r:id="rId19" action="ppaction://hlinksldjump"/>
          </p:cNvPr>
          <p:cNvSpPr/>
          <p:nvPr/>
        </p:nvSpPr>
        <p:spPr>
          <a:xfrm>
            <a:off x="10171176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47" name="Rectangle 46">
            <a:hlinkClick r:id="rId20" action="ppaction://hlinksldjump"/>
          </p:cNvPr>
          <p:cNvSpPr/>
          <p:nvPr/>
        </p:nvSpPr>
        <p:spPr>
          <a:xfrm>
            <a:off x="10171176" y="455274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8" name="Rectangle 47">
            <a:hlinkClick r:id="rId21" action="ppaction://hlinksldjump"/>
          </p:cNvPr>
          <p:cNvSpPr/>
          <p:nvPr/>
        </p:nvSpPr>
        <p:spPr>
          <a:xfrm>
            <a:off x="11111" y="111005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1111" y="-42189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Framework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orinna" pitchFamily="2" charset="0"/>
            </a:endParaRPr>
          </a:p>
        </p:txBody>
      </p:sp>
      <p:sp>
        <p:nvSpPr>
          <p:cNvPr id="51" name="Rectangle 50">
            <a:hlinkClick r:id="rId22" action="ppaction://hlinksldjump"/>
          </p:cNvPr>
          <p:cNvSpPr/>
          <p:nvPr/>
        </p:nvSpPr>
        <p:spPr>
          <a:xfrm>
            <a:off x="2045564" y="111116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2" name="Rectangle 51">
            <a:hlinkClick r:id="rId23" action="ppaction://hlinksldjump"/>
          </p:cNvPr>
          <p:cNvSpPr/>
          <p:nvPr/>
        </p:nvSpPr>
        <p:spPr>
          <a:xfrm>
            <a:off x="4073627" y="110738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073627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SkillsUSA Program of Work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045564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The Chapter Excellence Program</a:t>
            </a:r>
          </a:p>
        </p:txBody>
      </p:sp>
      <p:sp>
        <p:nvSpPr>
          <p:cNvPr id="55" name="Rectangle 54">
            <a:hlinkClick r:id="rId24" action="ppaction://hlinksldjump"/>
          </p:cNvPr>
          <p:cNvSpPr/>
          <p:nvPr/>
        </p:nvSpPr>
        <p:spPr>
          <a:xfrm>
            <a:off x="4074341" y="225318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56" name="Rectangle 55">
            <a:hlinkClick r:id="rId25" action="ppaction://hlinksldjump"/>
          </p:cNvPr>
          <p:cNvSpPr/>
          <p:nvPr/>
        </p:nvSpPr>
        <p:spPr>
          <a:xfrm>
            <a:off x="6107227" y="111319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7" name="Rectangle 56">
            <a:hlinkClick r:id="rId26" action="ppaction://hlinksldjump"/>
          </p:cNvPr>
          <p:cNvSpPr/>
          <p:nvPr/>
        </p:nvSpPr>
        <p:spPr>
          <a:xfrm>
            <a:off x="6107227" y="2252634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58" name="Rectangle 57">
            <a:hlinkClick r:id="rId27" action="ppaction://hlinksldjump"/>
          </p:cNvPr>
          <p:cNvSpPr/>
          <p:nvPr/>
        </p:nvSpPr>
        <p:spPr>
          <a:xfrm>
            <a:off x="8142467" y="111257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9" name="Rectangle 58"/>
          <p:cNvSpPr/>
          <p:nvPr/>
        </p:nvSpPr>
        <p:spPr>
          <a:xfrm>
            <a:off x="8141084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Events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107227" y="-42609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Statistics</a:t>
            </a:r>
          </a:p>
        </p:txBody>
      </p:sp>
      <p:sp>
        <p:nvSpPr>
          <p:cNvPr id="61" name="Rectangle 60">
            <a:hlinkClick r:id="rId28" action="ppaction://hlinksldjump"/>
          </p:cNvPr>
          <p:cNvSpPr/>
          <p:nvPr/>
        </p:nvSpPr>
        <p:spPr>
          <a:xfrm>
            <a:off x="10171176" y="-4264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SkillsUSA Random</a:t>
            </a:r>
          </a:p>
        </p:txBody>
      </p:sp>
      <p:sp>
        <p:nvSpPr>
          <p:cNvPr id="62" name="Rectangle 61">
            <a:hlinkClick r:id="rId29" action="ppaction://hlinksldjump"/>
          </p:cNvPr>
          <p:cNvSpPr/>
          <p:nvPr/>
        </p:nvSpPr>
        <p:spPr>
          <a:xfrm>
            <a:off x="10171176" y="111257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63" name="Rectangle 62">
            <a:hlinkClick r:id="rId30" action="ppaction://hlinksldjump"/>
          </p:cNvPr>
          <p:cNvSpPr/>
          <p:nvPr/>
        </p:nvSpPr>
        <p:spPr>
          <a:xfrm>
            <a:off x="8141084" y="225446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64" name="Rectangle 63">
            <a:hlinkClick r:id="rId31" action="ppaction://hlinksldjump"/>
          </p:cNvPr>
          <p:cNvSpPr/>
          <p:nvPr/>
        </p:nvSpPr>
        <p:spPr>
          <a:xfrm>
            <a:off x="8142467" y="340600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4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65" name="Rectangle 64">
            <a:hlinkClick r:id="rId32" action="ppaction://hlinksldjump"/>
          </p:cNvPr>
          <p:cNvSpPr/>
          <p:nvPr/>
        </p:nvSpPr>
        <p:spPr>
          <a:xfrm>
            <a:off x="10171176" y="340319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66" name="Rectangle 65">
            <a:hlinkClick r:id="rId33" action="ppaction://hlinksldjump"/>
          </p:cNvPr>
          <p:cNvSpPr/>
          <p:nvPr/>
        </p:nvSpPr>
        <p:spPr>
          <a:xfrm>
            <a:off x="10171176" y="2252844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-4796" y="5704892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-4796" y="4552748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-26873" y="3403195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-4796" y="2262202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0" y="1113191"/>
            <a:ext cx="12268200" cy="0"/>
          </a:xfrm>
          <a:prstGeom prst="line">
            <a:avLst/>
          </a:prstGeom>
          <a:ln w="825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7520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134223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2180094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0161281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072128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-6625" y="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041126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 nodeType="clickPar">
                      <p:stCondLst>
                        <p:cond delay="0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 nodeType="clickPar">
                      <p:stCondLst>
                        <p:cond delay="0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 nodeType="clickPar">
                      <p:stCondLst>
                        <p:cond delay="0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 nodeType="clickPar">
                      <p:stCondLst>
                        <p:cond delay="0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 nodeType="clickPar">
                      <p:stCondLst>
                        <p:cond delay="0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1" grpId="0" animBg="1"/>
      <p:bldP spid="52" grpId="0" animBg="1"/>
      <p:bldP spid="55" grpId="0" animBg="1"/>
      <p:bldP spid="56" grpId="0" animBg="1"/>
      <p:bldP spid="57" grpId="0" animBg="1"/>
      <p:bldP spid="58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orinna" pitchFamily="2" charset="0"/>
              </a:rPr>
              <a:t>Name one Essential Element under the component of Workplace Skills. </a:t>
            </a:r>
            <a:endParaRPr lang="en-US" sz="7200" dirty="0">
              <a:latin typeface="Korinna" panose="020B0604020202020204"/>
            </a:endParaRPr>
          </a:p>
        </p:txBody>
      </p:sp>
    </p:spTree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4114</TotalTime>
  <Words>754</Words>
  <Application>Microsoft Office PowerPoint</Application>
  <PresentationFormat>Widescreen</PresentationFormat>
  <Paragraphs>130</Paragraphs>
  <Slides>71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6" baseType="lpstr">
      <vt:lpstr>Arial</vt:lpstr>
      <vt:lpstr>Impact</vt:lpstr>
      <vt:lpstr>Calibri</vt:lpstr>
      <vt:lpstr>Korinna</vt:lpstr>
      <vt:lpstr>Office Theme</vt:lpstr>
      <vt:lpstr>PowerPoint Presentation</vt:lpstr>
      <vt:lpstr>The SkillsUSA Framework</vt:lpstr>
      <vt:lpstr>The Chapter Excellence Program </vt:lpstr>
      <vt:lpstr>The SkillsUSA Program of Work</vt:lpstr>
      <vt:lpstr>SkillsUSA Statistics</vt:lpstr>
      <vt:lpstr>SkillsUSA Events</vt:lpstr>
      <vt:lpstr>SkillsUSA Random!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2020-2021 theme?</vt:lpstr>
      <vt:lpstr>SkillsUSA: Champion at Work, Empowered to Succeed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Connor</dc:creator>
  <cp:lastModifiedBy>Tyler Chaffin</cp:lastModifiedBy>
  <cp:revision>126</cp:revision>
  <dcterms:created xsi:type="dcterms:W3CDTF">2013-04-12T01:53:39Z</dcterms:created>
  <dcterms:modified xsi:type="dcterms:W3CDTF">2020-10-14T18:32:56Z</dcterms:modified>
</cp:coreProperties>
</file>