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7"/>
  </p:notesMasterIdLst>
  <p:sldIdLst>
    <p:sldId id="729" r:id="rId2"/>
    <p:sldId id="755" r:id="rId3"/>
    <p:sldId id="732" r:id="rId4"/>
    <p:sldId id="736" r:id="rId5"/>
    <p:sldId id="735" r:id="rId6"/>
    <p:sldId id="738" r:id="rId7"/>
    <p:sldId id="737" r:id="rId8"/>
    <p:sldId id="741" r:id="rId9"/>
    <p:sldId id="742" r:id="rId10"/>
    <p:sldId id="743" r:id="rId11"/>
    <p:sldId id="744" r:id="rId12"/>
    <p:sldId id="745" r:id="rId13"/>
    <p:sldId id="519" r:id="rId14"/>
    <p:sldId id="748" r:id="rId15"/>
    <p:sldId id="746" r:id="rId16"/>
    <p:sldId id="747" r:id="rId17"/>
    <p:sldId id="752" r:id="rId18"/>
    <p:sldId id="757" r:id="rId19"/>
    <p:sldId id="756" r:id="rId20"/>
    <p:sldId id="751" r:id="rId21"/>
    <p:sldId id="613" r:id="rId22"/>
    <p:sldId id="754" r:id="rId23"/>
    <p:sldId id="734" r:id="rId24"/>
    <p:sldId id="717" r:id="rId25"/>
    <p:sldId id="314" r:id="rId26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rme" panose="02000000000000000000" pitchFamily="2" charset="0"/>
      <p:regular r:id="rId32"/>
    </p:embeddedFont>
    <p:embeddedFont>
      <p:font typeface="Franklin Gothic" panose="02000003060000020004" pitchFamily="2" charset="0"/>
      <p:regular r:id="rId33"/>
      <p:bold r:id="rId34"/>
    </p:embeddedFont>
    <p:embeddedFont>
      <p:font typeface="Garamond" panose="02020404030301010803" pitchFamily="18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6" autoAdjust="0"/>
    <p:restoredTop sz="93878" autoAdjust="0"/>
  </p:normalViewPr>
  <p:slideViewPr>
    <p:cSldViewPr snapToGrid="0">
      <p:cViewPr varScale="1">
        <p:scale>
          <a:sx n="120" d="100"/>
          <a:sy n="120" d="100"/>
        </p:scale>
        <p:origin x="230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8500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2D1F2-977D-4D32-BB4E-DE04D4F1A6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85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2D1F2-977D-4D32-BB4E-DE04D4F1A6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29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2D1F2-977D-4D32-BB4E-DE04D4F1A6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50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>
            <a:extLst>
              <a:ext uri="{FF2B5EF4-FFF2-40B4-BE49-F238E27FC236}">
                <a16:creationId xmlns:a16="http://schemas.microsoft.com/office/drawing/2014/main" id="{7F17B336-C382-447F-80BA-1C14E221B6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30051" name="Notes Placeholder 2">
            <a:extLst>
              <a:ext uri="{FF2B5EF4-FFF2-40B4-BE49-F238E27FC236}">
                <a16:creationId xmlns:a16="http://schemas.microsoft.com/office/drawing/2014/main" id="{B2750BFB-5FB4-49B0-9F30-40BF19A02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i="1" dirty="0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D28AC0DE-1DFE-42EE-A57D-C9C88725CF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1388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1388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1388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1388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41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D7D11B-30ED-4545-94A4-837AF8B0A127}" type="slidenum"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/>
              </a:rPr>
              <a:pPr marL="0" marR="0" lvl="0" indent="0" algn="l" defTabSz="941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8478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2D1F2-977D-4D32-BB4E-DE04D4F1A6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60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2D1F2-977D-4D32-BB4E-DE04D4F1A6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10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2D1F2-977D-4D32-BB4E-DE04D4F1A6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36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2D1F2-977D-4D32-BB4E-DE04D4F1A6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12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2D1F2-977D-4D32-BB4E-DE04D4F1A6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85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2D1F2-977D-4D32-BB4E-DE04D4F1A6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9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2D1F2-977D-4D32-BB4E-DE04D4F1A6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59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2D1F2-977D-4D32-BB4E-DE04D4F1A6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56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>
            <a:extLst>
              <a:ext uri="{FF2B5EF4-FFF2-40B4-BE49-F238E27FC236}">
                <a16:creationId xmlns:a16="http://schemas.microsoft.com/office/drawing/2014/main" id="{5A25D4D4-9D40-40FD-B09F-2F86D5BDA0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06851" name="Notes Placeholder 2">
            <a:extLst>
              <a:ext uri="{FF2B5EF4-FFF2-40B4-BE49-F238E27FC236}">
                <a16:creationId xmlns:a16="http://schemas.microsoft.com/office/drawing/2014/main" id="{3C9B7888-A2FD-44EB-8710-248EA2AC9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06852" name="Slide Number Placeholder 3">
            <a:extLst>
              <a:ext uri="{FF2B5EF4-FFF2-40B4-BE49-F238E27FC236}">
                <a16:creationId xmlns:a16="http://schemas.microsoft.com/office/drawing/2014/main" id="{3063BAD0-52D1-460D-93D7-5EE66DB302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35FA5B-833B-496F-A829-C2F32A509DAD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pPr marL="0" marR="0" lvl="0" indent="0" algn="r" defTabSz="965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29769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2D1F2-977D-4D32-BB4E-DE04D4F1A6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36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669" name="Shape 66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0" name="Shape 670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2D1F2-977D-4D32-BB4E-DE04D4F1A6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96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2D1F2-977D-4D32-BB4E-DE04D4F1A6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31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2D1F2-977D-4D32-BB4E-DE04D4F1A6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59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2D1F2-977D-4D32-BB4E-DE04D4F1A6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70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2D1F2-977D-4D32-BB4E-DE04D4F1A6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24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2D1F2-977D-4D32-BB4E-DE04D4F1A6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89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2D1F2-977D-4D32-BB4E-DE04D4F1A6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4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35" t="-2098"/>
          <a:stretch/>
        </p:blipFill>
        <p:spPr>
          <a:xfrm>
            <a:off x="-94594" y="1297229"/>
            <a:ext cx="9238592" cy="556077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/>
          <p:nvPr/>
        </p:nvSpPr>
        <p:spPr>
          <a:xfrm>
            <a:off x="-94594" y="6222123"/>
            <a:ext cx="6978869" cy="388882"/>
          </a:xfrm>
          <a:prstGeom prst="rect">
            <a:avLst/>
          </a:prstGeom>
          <a:solidFill>
            <a:srgbClr val="DE17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6327228" y="5938344"/>
            <a:ext cx="2617076" cy="777765"/>
          </a:xfrm>
          <a:prstGeom prst="rect">
            <a:avLst/>
          </a:prstGeom>
          <a:gradFill>
            <a:gsLst>
              <a:gs pos="0">
                <a:srgbClr val="3E7FCD">
                  <a:alpha val="28235"/>
                </a:srgbClr>
              </a:gs>
              <a:gs pos="100000">
                <a:srgbClr val="96C0FF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-106118" y="-77490"/>
            <a:ext cx="3534860" cy="6494452"/>
          </a:xfrm>
          <a:prstGeom prst="round2DiagRect">
            <a:avLst>
              <a:gd name="adj1" fmla="val 6202"/>
              <a:gd name="adj2" fmla="val 0"/>
            </a:avLst>
          </a:prstGeom>
          <a:solidFill>
            <a:srgbClr val="DEEBF8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651" y="5192071"/>
            <a:ext cx="2863113" cy="976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144" y="636216"/>
            <a:ext cx="2655070" cy="743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Shape 36"/>
          <p:cNvSpPr/>
          <p:nvPr/>
        </p:nvSpPr>
        <p:spPr>
          <a:xfrm>
            <a:off x="-106118" y="-94592"/>
            <a:ext cx="3534900" cy="6269700"/>
          </a:xfrm>
          <a:prstGeom prst="round2DiagRect">
            <a:avLst>
              <a:gd name="adj1" fmla="val 6202"/>
              <a:gd name="adj2" fmla="val 0"/>
            </a:avLst>
          </a:prstGeom>
          <a:solidFill>
            <a:srgbClr val="DEEBF8">
              <a:alpha val="243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933" y="656306"/>
            <a:ext cx="2363853" cy="42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4093453" y="194781"/>
            <a:ext cx="5050500" cy="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aramond"/>
              <a:buNone/>
              <a:defRPr sz="2600" b="1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Shape 45"/>
          <p:cNvSpPr/>
          <p:nvPr/>
        </p:nvSpPr>
        <p:spPr>
          <a:xfrm>
            <a:off x="-106118" y="-94592"/>
            <a:ext cx="3534900" cy="6269700"/>
          </a:xfrm>
          <a:prstGeom prst="round2DiagRect">
            <a:avLst>
              <a:gd name="adj1" fmla="val 6202"/>
              <a:gd name="adj2" fmla="val 0"/>
            </a:avLst>
          </a:prstGeom>
          <a:solidFill>
            <a:srgbClr val="DEEBF8">
              <a:alpha val="243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Shape 4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200" y="290151"/>
            <a:ext cx="2329716" cy="794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933" y="656306"/>
            <a:ext cx="2363853" cy="42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9E6D-0EA1-45C6-A146-B1AE53C6E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A74C9D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DE1C6-598B-4264-9F29-FB7F8B01A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defRPr sz="1950"/>
            </a:lvl1pPr>
            <a:lvl2pPr>
              <a:lnSpc>
                <a:spcPct val="114000"/>
              </a:lnSpc>
              <a:defRPr sz="1650"/>
            </a:lvl2pPr>
            <a:lvl3pPr>
              <a:lnSpc>
                <a:spcPct val="114000"/>
              </a:lnSpc>
              <a:defRPr sz="1650"/>
            </a:lvl3pPr>
            <a:lvl4pPr>
              <a:lnSpc>
                <a:spcPct val="114000"/>
              </a:lnSpc>
              <a:defRPr sz="1350" i="1"/>
            </a:lvl4pPr>
            <a:lvl5pPr>
              <a:lnSpc>
                <a:spcPct val="114000"/>
              </a:lnSpc>
              <a:defRPr sz="1350" i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EF5F5-7E5F-425F-B423-717B8A4C9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3496-5F27-48F4-A504-E7124CA0A80D}" type="datetimeFigureOut">
              <a:rPr lang="en-US" smtClean="0"/>
              <a:t>10/21/19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061F6-4ED2-4E1C-BF18-7743A69FB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15FEB-EE1E-4803-8609-E5B26BCE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5176-0AC6-42FD-97A0-E7C65B1DA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70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  <a:defRPr sz="4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89" r:id="rId7"/>
    <p:sldLayoutId id="214748371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F748D5-4F94-483B-9A78-2DD2A104E3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158" y="807952"/>
            <a:ext cx="5092200" cy="871800"/>
            <a:chOff x="762158" y="807952"/>
            <a:chExt cx="5092200" cy="871800"/>
          </a:xfrm>
        </p:grpSpPr>
        <p:sp>
          <p:nvSpPr>
            <p:cNvPr id="327" name="Shape 327"/>
            <p:cNvSpPr/>
            <p:nvPr/>
          </p:nvSpPr>
          <p:spPr>
            <a:xfrm>
              <a:off x="762158" y="807952"/>
              <a:ext cx="5092200" cy="871800"/>
            </a:xfrm>
            <a:prstGeom prst="rect">
              <a:avLst/>
            </a:prstGeom>
            <a:solidFill>
              <a:srgbClr val="DF1725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Shape 328"/>
            <p:cNvSpPr txBox="1"/>
            <p:nvPr/>
          </p:nvSpPr>
          <p:spPr>
            <a:xfrm>
              <a:off x="849545" y="854561"/>
              <a:ext cx="4917425" cy="77858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PHASE 4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IDENTIFY THE TARGETED ESSENTIAL ELEMENTS</a:t>
              </a:r>
            </a:p>
          </p:txBody>
        </p:sp>
      </p:grpSp>
      <p:sp>
        <p:nvSpPr>
          <p:cNvPr id="329" name="Shape 329"/>
          <p:cNvSpPr/>
          <p:nvPr/>
        </p:nvSpPr>
        <p:spPr>
          <a:xfrm>
            <a:off x="0" y="6222123"/>
            <a:ext cx="7036800" cy="388799"/>
          </a:xfrm>
          <a:prstGeom prst="rect">
            <a:avLst/>
          </a:prstGeom>
          <a:solidFill>
            <a:srgbClr val="DE172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-1057603" y="6237453"/>
            <a:ext cx="7860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371565" marR="0" lvl="4" indent="-12665" algn="l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6657279" y="5938344"/>
            <a:ext cx="2286900" cy="777899"/>
          </a:xfrm>
          <a:prstGeom prst="rect">
            <a:avLst/>
          </a:prstGeom>
          <a:gradFill>
            <a:gsLst>
              <a:gs pos="0">
                <a:srgbClr val="3E7FCD">
                  <a:alpha val="28627"/>
                </a:srgbClr>
              </a:gs>
              <a:gs pos="100000">
                <a:srgbClr val="96C0FF"/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9335912-B78F-4B98-973B-6C9FB3557818}"/>
              </a:ext>
            </a:extLst>
          </p:cNvPr>
          <p:cNvSpPr txBox="1">
            <a:spLocks/>
          </p:cNvSpPr>
          <p:nvPr/>
        </p:nvSpPr>
        <p:spPr>
          <a:xfrm>
            <a:off x="1109723" y="2022967"/>
            <a:ext cx="7086600" cy="421031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altLang="en-US" sz="2800" dirty="0">
                <a:solidFill>
                  <a:schemeClr val="tx1"/>
                </a:solidFill>
                <a:latin typeface="Franklin Gothic" panose="020B0604020202020204" charset="0"/>
              </a:rPr>
              <a:t>Essential Element Assessment</a:t>
            </a:r>
          </a:p>
          <a:p>
            <a:pPr marL="45720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Franklin Gothic" panose="020B0604020202020204" charset="0"/>
              </a:rPr>
              <a:t>Add all chapter members scores together</a:t>
            </a:r>
          </a:p>
          <a:p>
            <a:pPr marL="45720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Franklin Gothic" panose="020B0604020202020204" charset="0"/>
              </a:rPr>
              <a:t>Identify one target Essential Element within each component of the SkillsUSA Framework.   </a:t>
            </a:r>
          </a:p>
        </p:txBody>
      </p:sp>
    </p:spTree>
    <p:extLst>
      <p:ext uri="{BB962C8B-B14F-4D97-AF65-F5344CB8AC3E}">
        <p14:creationId xmlns:p14="http://schemas.microsoft.com/office/powerpoint/2010/main" val="3583247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158" y="807952"/>
            <a:ext cx="5092200" cy="871800"/>
            <a:chOff x="762158" y="807952"/>
            <a:chExt cx="5092200" cy="871800"/>
          </a:xfrm>
        </p:grpSpPr>
        <p:sp>
          <p:nvSpPr>
            <p:cNvPr id="327" name="Shape 327"/>
            <p:cNvSpPr/>
            <p:nvPr/>
          </p:nvSpPr>
          <p:spPr>
            <a:xfrm>
              <a:off x="762158" y="807952"/>
              <a:ext cx="5092200" cy="871800"/>
            </a:xfrm>
            <a:prstGeom prst="rect">
              <a:avLst/>
            </a:prstGeom>
            <a:solidFill>
              <a:srgbClr val="DF1725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Shape 328"/>
            <p:cNvSpPr txBox="1"/>
            <p:nvPr/>
          </p:nvSpPr>
          <p:spPr>
            <a:xfrm>
              <a:off x="849545" y="854561"/>
              <a:ext cx="4917425" cy="77858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PHASE 5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 REVIEW LAST YEARS PROGRAM OF WORK</a:t>
              </a:r>
            </a:p>
          </p:txBody>
        </p:sp>
      </p:grpSp>
      <p:sp>
        <p:nvSpPr>
          <p:cNvPr id="329" name="Shape 329"/>
          <p:cNvSpPr/>
          <p:nvPr/>
        </p:nvSpPr>
        <p:spPr>
          <a:xfrm>
            <a:off x="0" y="6222123"/>
            <a:ext cx="7036800" cy="388799"/>
          </a:xfrm>
          <a:prstGeom prst="rect">
            <a:avLst/>
          </a:prstGeom>
          <a:solidFill>
            <a:srgbClr val="DE172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-1057603" y="6237453"/>
            <a:ext cx="7860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371565" marR="0" lvl="4" indent="-12665" algn="l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6657279" y="5938344"/>
            <a:ext cx="2286900" cy="777899"/>
          </a:xfrm>
          <a:prstGeom prst="rect">
            <a:avLst/>
          </a:prstGeom>
          <a:gradFill>
            <a:gsLst>
              <a:gs pos="0">
                <a:srgbClr val="3E7FCD">
                  <a:alpha val="28627"/>
                </a:srgbClr>
              </a:gs>
              <a:gs pos="100000">
                <a:srgbClr val="96C0FF"/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9335912-B78F-4B98-973B-6C9FB3557818}"/>
              </a:ext>
            </a:extLst>
          </p:cNvPr>
          <p:cNvSpPr txBox="1">
            <a:spLocks/>
          </p:cNvSpPr>
          <p:nvPr/>
        </p:nvSpPr>
        <p:spPr>
          <a:xfrm>
            <a:off x="1109723" y="2022967"/>
            <a:ext cx="7086600" cy="421031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altLang="en-US" sz="2800" dirty="0">
                <a:solidFill>
                  <a:schemeClr val="tx1"/>
                </a:solidFill>
                <a:latin typeface="Franklin Gothic" panose="020B0604020202020204" charset="0"/>
              </a:rPr>
              <a:t>Activity Evaluation: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Franklin Gothic" panose="020B0604020202020204" charset="0"/>
              </a:rPr>
              <a:t>Is the activity expected by our school?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Franklin Gothic" panose="020B0604020202020204" charset="0"/>
              </a:rPr>
              <a:t>Is the activity expected by our community?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Franklin Gothic" panose="020B0604020202020204" charset="0"/>
              </a:rPr>
              <a:t>Did the members enjoy the activity?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Franklin Gothic" panose="020B0604020202020204" charset="0"/>
            </a:endParaRPr>
          </a:p>
          <a:p>
            <a:pPr>
              <a:defRPr/>
            </a:pPr>
            <a:endParaRPr lang="en-US" altLang="en-US" sz="2800" dirty="0">
              <a:solidFill>
                <a:schemeClr val="tx1"/>
              </a:solidFill>
              <a:latin typeface="Franklin Gothic" panose="020B0604020202020204" charset="0"/>
            </a:endParaRPr>
          </a:p>
          <a:p>
            <a:pPr>
              <a:defRPr/>
            </a:pPr>
            <a:r>
              <a:rPr lang="en-US" altLang="en-US" sz="2800" dirty="0">
                <a:solidFill>
                  <a:schemeClr val="tx1"/>
                </a:solidFill>
                <a:latin typeface="Franklin Gothic" panose="020B0604020202020204" charset="0"/>
              </a:rPr>
              <a:t>Assign Essential Element to activity based on needs assessment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Franklin Gothic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015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158" y="807952"/>
            <a:ext cx="5092200" cy="871800"/>
            <a:chOff x="762158" y="807952"/>
            <a:chExt cx="5092200" cy="871800"/>
          </a:xfrm>
        </p:grpSpPr>
        <p:sp>
          <p:nvSpPr>
            <p:cNvPr id="327" name="Shape 327"/>
            <p:cNvSpPr/>
            <p:nvPr/>
          </p:nvSpPr>
          <p:spPr>
            <a:xfrm>
              <a:off x="762158" y="807952"/>
              <a:ext cx="5092200" cy="871800"/>
            </a:xfrm>
            <a:prstGeom prst="rect">
              <a:avLst/>
            </a:prstGeom>
            <a:solidFill>
              <a:srgbClr val="DF1725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Shape 328"/>
            <p:cNvSpPr txBox="1"/>
            <p:nvPr/>
          </p:nvSpPr>
          <p:spPr>
            <a:xfrm>
              <a:off x="849545" y="854561"/>
              <a:ext cx="4917425" cy="77858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PHASE 6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 DEVELOP A PROGRAM OF WORK FOR THE CURRENT YEAR</a:t>
              </a:r>
            </a:p>
          </p:txBody>
        </p:sp>
      </p:grpSp>
      <p:sp>
        <p:nvSpPr>
          <p:cNvPr id="329" name="Shape 329"/>
          <p:cNvSpPr/>
          <p:nvPr/>
        </p:nvSpPr>
        <p:spPr>
          <a:xfrm>
            <a:off x="0" y="6222123"/>
            <a:ext cx="7036800" cy="388799"/>
          </a:xfrm>
          <a:prstGeom prst="rect">
            <a:avLst/>
          </a:prstGeom>
          <a:solidFill>
            <a:srgbClr val="DE172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-1057603" y="6237453"/>
            <a:ext cx="7860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371565" marR="0" lvl="4" indent="-12665" algn="l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6657279" y="5938344"/>
            <a:ext cx="2286900" cy="777899"/>
          </a:xfrm>
          <a:prstGeom prst="rect">
            <a:avLst/>
          </a:prstGeom>
          <a:gradFill>
            <a:gsLst>
              <a:gs pos="0">
                <a:srgbClr val="3E7FCD">
                  <a:alpha val="28627"/>
                </a:srgbClr>
              </a:gs>
              <a:gs pos="100000">
                <a:srgbClr val="96C0FF"/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9335912-B78F-4B98-973B-6C9FB3557818}"/>
              </a:ext>
            </a:extLst>
          </p:cNvPr>
          <p:cNvSpPr txBox="1">
            <a:spLocks/>
          </p:cNvSpPr>
          <p:nvPr/>
        </p:nvSpPr>
        <p:spPr>
          <a:xfrm>
            <a:off x="1109723" y="2022967"/>
            <a:ext cx="7086600" cy="421031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Franklin Gothic" panose="020B0604020202020204" charset="0"/>
              </a:rPr>
              <a:t>Brainstorm one potential chapter activities from which participants can develop each targeted Essential Element from the student survey results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Franklin Gothic" panose="020B0604020202020204" charset="0"/>
              </a:rPr>
              <a:t>Create a budget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Franklin Gothic" panose="020B0604020202020204" charset="0"/>
              </a:rPr>
              <a:t>Develop a presentation to share</a:t>
            </a:r>
          </a:p>
        </p:txBody>
      </p:sp>
    </p:spTree>
    <p:extLst>
      <p:ext uri="{BB962C8B-B14F-4D97-AF65-F5344CB8AC3E}">
        <p14:creationId xmlns:p14="http://schemas.microsoft.com/office/powerpoint/2010/main" val="599695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59">
            <a:extLst>
              <a:ext uri="{FF2B5EF4-FFF2-40B4-BE49-F238E27FC236}">
                <a16:creationId xmlns:a16="http://schemas.microsoft.com/office/drawing/2014/main" id="{09D07A7B-305E-4854-A736-B94558A85304}"/>
              </a:ext>
            </a:extLst>
          </p:cNvPr>
          <p:cNvSpPr/>
          <p:nvPr/>
        </p:nvSpPr>
        <p:spPr>
          <a:xfrm>
            <a:off x="762000" y="808038"/>
            <a:ext cx="5092700" cy="871537"/>
          </a:xfrm>
          <a:prstGeom prst="rect">
            <a:avLst/>
          </a:prstGeom>
          <a:solidFill>
            <a:srgbClr val="DF1725"/>
          </a:solidFill>
          <a:ln>
            <a:noFill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270">
            <a:extLst>
              <a:ext uri="{FF2B5EF4-FFF2-40B4-BE49-F238E27FC236}">
                <a16:creationId xmlns:a16="http://schemas.microsoft.com/office/drawing/2014/main" id="{ABE4F5F2-7F5C-4A29-8218-BC37F9DA14C9}"/>
              </a:ext>
            </a:extLst>
          </p:cNvPr>
          <p:cNvSpPr txBox="1"/>
          <p:nvPr/>
        </p:nvSpPr>
        <p:spPr>
          <a:xfrm>
            <a:off x="760413" y="920750"/>
            <a:ext cx="5018087" cy="6461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3000" kern="0" dirty="0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PROGRAM OF WORK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92CF2C-A288-4E21-BD91-E688C5EB5B3F}"/>
              </a:ext>
            </a:extLst>
          </p:cNvPr>
          <p:cNvSpPr/>
          <p:nvPr/>
        </p:nvSpPr>
        <p:spPr>
          <a:xfrm>
            <a:off x="179012" y="1596583"/>
            <a:ext cx="10769725" cy="414267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defRPr/>
            </a:pPr>
            <a:endParaRPr lang="en-US" altLang="en-US" sz="2800" kern="0" dirty="0">
              <a:solidFill>
                <a:srgbClr val="002060"/>
              </a:solidFill>
              <a:latin typeface="Franklin Gothic" panose="020B0604020202020204" charset="0"/>
              <a:ea typeface="MS PGothic" pitchFamily="34" charset="-128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Tx/>
              <a:buChar char="•"/>
              <a:defRPr/>
            </a:pPr>
            <a:r>
              <a:rPr lang="en-US" altLang="en-US" sz="2800" kern="0" dirty="0">
                <a:solidFill>
                  <a:schemeClr val="tx1"/>
                </a:solidFill>
                <a:latin typeface="Franklin Gothic" panose="020B0604020202020204" charset="0"/>
                <a:ea typeface="MS PGothic" pitchFamily="34" charset="-128"/>
              </a:rPr>
              <a:t>Professional Development 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Tx/>
              <a:buChar char="•"/>
              <a:defRPr/>
            </a:pPr>
            <a:endParaRPr lang="en-US" altLang="en-US" sz="2800" kern="0" dirty="0">
              <a:solidFill>
                <a:schemeClr val="tx1"/>
              </a:solidFill>
              <a:latin typeface="Franklin Gothic" panose="020B0604020202020204" charset="0"/>
              <a:ea typeface="MS PGothic" pitchFamily="34" charset="-128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Tx/>
              <a:buChar char="•"/>
              <a:defRPr/>
            </a:pPr>
            <a:r>
              <a:rPr lang="en-US" altLang="en-US" sz="2800" kern="0" dirty="0">
                <a:solidFill>
                  <a:schemeClr val="tx1"/>
                </a:solidFill>
                <a:latin typeface="Franklin Gothic" panose="020B0604020202020204" charset="0"/>
                <a:ea typeface="MS PGothic" pitchFamily="34" charset="-128"/>
              </a:rPr>
              <a:t>Employability 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Tx/>
              <a:buChar char="•"/>
              <a:defRPr/>
            </a:pPr>
            <a:endParaRPr lang="en-US" altLang="en-US" sz="2800" kern="0" dirty="0">
              <a:solidFill>
                <a:schemeClr val="tx1"/>
              </a:solidFill>
              <a:latin typeface="Franklin Gothic" panose="020B0604020202020204" charset="0"/>
              <a:ea typeface="MS PGothic" pitchFamily="34" charset="-128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Tx/>
              <a:buChar char="•"/>
              <a:defRPr/>
            </a:pPr>
            <a:r>
              <a:rPr lang="en-US" altLang="en-US" sz="2800" kern="0" dirty="0">
                <a:solidFill>
                  <a:schemeClr val="tx1"/>
                </a:solidFill>
                <a:latin typeface="Franklin Gothic" panose="020B0604020202020204" charset="0"/>
                <a:ea typeface="MS PGothic" pitchFamily="34" charset="-128"/>
              </a:rPr>
              <a:t>Community Service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Tx/>
              <a:buChar char="•"/>
              <a:defRPr/>
            </a:pPr>
            <a:endParaRPr lang="en-US" altLang="en-US" sz="2800" kern="0" dirty="0">
              <a:solidFill>
                <a:schemeClr val="tx1"/>
              </a:solidFill>
              <a:latin typeface="Franklin Gothic" panose="020B0604020202020204" charset="0"/>
              <a:ea typeface="MS PGothic" pitchFamily="34" charset="-128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Tx/>
              <a:buChar char="•"/>
              <a:defRPr/>
            </a:pPr>
            <a:r>
              <a:rPr lang="en-US" altLang="en-US" sz="2800" kern="0" dirty="0">
                <a:solidFill>
                  <a:schemeClr val="tx1"/>
                </a:solidFill>
                <a:latin typeface="Franklin Gothic" panose="020B0604020202020204" charset="0"/>
                <a:ea typeface="MS PGothic" pitchFamily="34" charset="-128"/>
              </a:rPr>
              <a:t>Ways and Means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Tx/>
              <a:buChar char="•"/>
              <a:defRPr/>
            </a:pPr>
            <a:endParaRPr lang="en-US" altLang="en-US" sz="2800" kern="0" dirty="0">
              <a:solidFill>
                <a:schemeClr val="tx1"/>
              </a:solidFill>
              <a:latin typeface="Franklin Gothic" panose="020B0604020202020204" charset="0"/>
              <a:ea typeface="MS PGothic" pitchFamily="34" charset="-128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Tx/>
              <a:buChar char="•"/>
              <a:defRPr/>
            </a:pPr>
            <a:r>
              <a:rPr lang="en-US" altLang="en-US" sz="2800" kern="0" dirty="0">
                <a:solidFill>
                  <a:schemeClr val="tx1"/>
                </a:solidFill>
                <a:latin typeface="Franklin Gothic" panose="020B0604020202020204" charset="0"/>
                <a:ea typeface="MS PGothic" pitchFamily="34" charset="-128"/>
              </a:rPr>
              <a:t>Championships 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Tx/>
              <a:buChar char="•"/>
              <a:defRPr/>
            </a:pPr>
            <a:endParaRPr lang="en-US" altLang="en-US" sz="2800" kern="0" dirty="0">
              <a:solidFill>
                <a:schemeClr val="tx1"/>
              </a:solidFill>
              <a:latin typeface="Franklin Gothic" panose="020B0604020202020204" charset="0"/>
              <a:ea typeface="MS PGothic" pitchFamily="34" charset="-128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Tx/>
              <a:buChar char="•"/>
              <a:defRPr/>
            </a:pPr>
            <a:r>
              <a:rPr lang="en-US" altLang="en-US" sz="2800" kern="0" dirty="0">
                <a:solidFill>
                  <a:schemeClr val="tx1"/>
                </a:solidFill>
                <a:latin typeface="Franklin Gothic" panose="020B0604020202020204" charset="0"/>
                <a:ea typeface="MS PGothic" pitchFamily="34" charset="-128"/>
              </a:rPr>
              <a:t>Public Relations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Tx/>
              <a:buChar char="•"/>
              <a:defRPr/>
            </a:pPr>
            <a:endParaRPr lang="en-US" altLang="en-US" sz="2800" kern="0" dirty="0">
              <a:solidFill>
                <a:schemeClr val="tx1"/>
              </a:solidFill>
              <a:latin typeface="Franklin Gothic" panose="020B0604020202020204" charset="0"/>
              <a:ea typeface="MS PGothic" pitchFamily="34" charset="-128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Tx/>
              <a:buChar char="•"/>
              <a:defRPr/>
            </a:pPr>
            <a:r>
              <a:rPr lang="en-US" altLang="en-US" sz="2800" kern="0" dirty="0">
                <a:solidFill>
                  <a:schemeClr val="tx1"/>
                </a:solidFill>
                <a:latin typeface="Franklin Gothic" panose="020B0604020202020204" charset="0"/>
                <a:ea typeface="MS PGothic" pitchFamily="34" charset="-128"/>
              </a:rPr>
              <a:t>Social Activities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Tx/>
              <a:buChar char="•"/>
              <a:defRPr/>
            </a:pPr>
            <a:endParaRPr lang="en-US" altLang="en-US" sz="2800" kern="0" dirty="0">
              <a:solidFill>
                <a:schemeClr val="tx1"/>
              </a:solidFill>
              <a:latin typeface="Franklin Gothic" panose="020B0604020202020204" charset="0"/>
              <a:ea typeface="MS PGothic" pitchFamily="34" charset="-128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Tx/>
              <a:buChar char="•"/>
              <a:defRPr/>
            </a:pPr>
            <a:endParaRPr lang="en-US" altLang="en-US" sz="2800" kern="0" dirty="0">
              <a:solidFill>
                <a:srgbClr val="002060"/>
              </a:solidFill>
              <a:latin typeface="Franklin Gothic" panose="020B0604020202020204" charset="0"/>
              <a:ea typeface="MS PGothic" pitchFamily="34" charset="-128"/>
            </a:endParaRPr>
          </a:p>
        </p:txBody>
      </p:sp>
      <p:sp>
        <p:nvSpPr>
          <p:cNvPr id="12" name="Shape 329">
            <a:extLst>
              <a:ext uri="{FF2B5EF4-FFF2-40B4-BE49-F238E27FC236}">
                <a16:creationId xmlns:a16="http://schemas.microsoft.com/office/drawing/2014/main" id="{0E81351C-0531-4EE1-943F-3C3CBE8C810A}"/>
              </a:ext>
            </a:extLst>
          </p:cNvPr>
          <p:cNvSpPr/>
          <p:nvPr/>
        </p:nvSpPr>
        <p:spPr>
          <a:xfrm>
            <a:off x="0" y="6221413"/>
            <a:ext cx="7037388" cy="388937"/>
          </a:xfrm>
          <a:prstGeom prst="rect">
            <a:avLst/>
          </a:prstGeom>
          <a:solidFill>
            <a:srgbClr val="DE1725"/>
          </a:solidFill>
          <a:ln>
            <a:noFill/>
          </a:ln>
        </p:spPr>
        <p:txBody>
          <a:bodyPr lIns="91425" tIns="45700" rIns="91425" bIns="457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331">
            <a:extLst>
              <a:ext uri="{FF2B5EF4-FFF2-40B4-BE49-F238E27FC236}">
                <a16:creationId xmlns:a16="http://schemas.microsoft.com/office/drawing/2014/main" id="{F6E566AE-68D6-4ADE-8FF2-1AD206F0E633}"/>
              </a:ext>
            </a:extLst>
          </p:cNvPr>
          <p:cNvSpPr/>
          <p:nvPr/>
        </p:nvSpPr>
        <p:spPr>
          <a:xfrm>
            <a:off x="6657975" y="5938838"/>
            <a:ext cx="2286000" cy="777875"/>
          </a:xfrm>
          <a:prstGeom prst="rect">
            <a:avLst/>
          </a:prstGeom>
          <a:gradFill>
            <a:gsLst>
              <a:gs pos="0">
                <a:srgbClr val="3E7FCD">
                  <a:alpha val="28627"/>
                </a:srgbClr>
              </a:gs>
              <a:gs pos="100000">
                <a:srgbClr val="96C0FF"/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5526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158" y="807952"/>
            <a:ext cx="5092200" cy="871800"/>
            <a:chOff x="762158" y="807952"/>
            <a:chExt cx="5092200" cy="871800"/>
          </a:xfrm>
        </p:grpSpPr>
        <p:sp>
          <p:nvSpPr>
            <p:cNvPr id="327" name="Shape 327"/>
            <p:cNvSpPr/>
            <p:nvPr/>
          </p:nvSpPr>
          <p:spPr>
            <a:xfrm>
              <a:off x="762158" y="807952"/>
              <a:ext cx="5092200" cy="871800"/>
            </a:xfrm>
            <a:prstGeom prst="rect">
              <a:avLst/>
            </a:prstGeom>
            <a:solidFill>
              <a:srgbClr val="DF1725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Shape 328"/>
            <p:cNvSpPr txBox="1"/>
            <p:nvPr/>
          </p:nvSpPr>
          <p:spPr>
            <a:xfrm>
              <a:off x="849545" y="854561"/>
              <a:ext cx="4917425" cy="77858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PHASE 7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 WRITE SMART GOALS FOR CHAPTER AND POW ACTIVITIES</a:t>
              </a:r>
            </a:p>
          </p:txBody>
        </p:sp>
      </p:grpSp>
      <p:sp>
        <p:nvSpPr>
          <p:cNvPr id="329" name="Shape 329"/>
          <p:cNvSpPr/>
          <p:nvPr/>
        </p:nvSpPr>
        <p:spPr>
          <a:xfrm>
            <a:off x="0" y="6222123"/>
            <a:ext cx="7036800" cy="388799"/>
          </a:xfrm>
          <a:prstGeom prst="rect">
            <a:avLst/>
          </a:prstGeom>
          <a:solidFill>
            <a:srgbClr val="DE172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-1057603" y="6237453"/>
            <a:ext cx="7860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371565" marR="0" lvl="4" indent="-12665" algn="l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6657279" y="5938344"/>
            <a:ext cx="2286900" cy="777899"/>
          </a:xfrm>
          <a:prstGeom prst="rect">
            <a:avLst/>
          </a:prstGeom>
          <a:gradFill>
            <a:gsLst>
              <a:gs pos="0">
                <a:srgbClr val="3E7FCD">
                  <a:alpha val="28627"/>
                </a:srgbClr>
              </a:gs>
              <a:gs pos="100000">
                <a:srgbClr val="96C0FF"/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Image result for smart goals">
            <a:extLst>
              <a:ext uri="{FF2B5EF4-FFF2-40B4-BE49-F238E27FC236}">
                <a16:creationId xmlns:a16="http://schemas.microsoft.com/office/drawing/2014/main" id="{259A1664-F474-4471-9D34-3B33C28C4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577" y="1963531"/>
            <a:ext cx="7381875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620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158" y="807952"/>
            <a:ext cx="5092200" cy="871800"/>
            <a:chOff x="762158" y="807952"/>
            <a:chExt cx="5092200" cy="871800"/>
          </a:xfrm>
        </p:grpSpPr>
        <p:sp>
          <p:nvSpPr>
            <p:cNvPr id="327" name="Shape 327"/>
            <p:cNvSpPr/>
            <p:nvPr/>
          </p:nvSpPr>
          <p:spPr>
            <a:xfrm>
              <a:off x="762158" y="807952"/>
              <a:ext cx="5092200" cy="871800"/>
            </a:xfrm>
            <a:prstGeom prst="rect">
              <a:avLst/>
            </a:prstGeom>
            <a:solidFill>
              <a:srgbClr val="DF1725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Shape 328"/>
            <p:cNvSpPr txBox="1"/>
            <p:nvPr/>
          </p:nvSpPr>
          <p:spPr>
            <a:xfrm>
              <a:off x="849545" y="854561"/>
              <a:ext cx="4917425" cy="77858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PHASE 7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 WRITE SMART GOALS FOR CHAPTER AND POW ACTIVITIES</a:t>
              </a:r>
            </a:p>
          </p:txBody>
        </p:sp>
      </p:grpSp>
      <p:sp>
        <p:nvSpPr>
          <p:cNvPr id="329" name="Shape 329"/>
          <p:cNvSpPr/>
          <p:nvPr/>
        </p:nvSpPr>
        <p:spPr>
          <a:xfrm>
            <a:off x="0" y="6222123"/>
            <a:ext cx="7036800" cy="388799"/>
          </a:xfrm>
          <a:prstGeom prst="rect">
            <a:avLst/>
          </a:prstGeom>
          <a:solidFill>
            <a:srgbClr val="DE172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-1057603" y="6237453"/>
            <a:ext cx="7860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371565" marR="0" lvl="4" indent="-12665" algn="l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6657279" y="5938344"/>
            <a:ext cx="2286900" cy="777899"/>
          </a:xfrm>
          <a:prstGeom prst="rect">
            <a:avLst/>
          </a:prstGeom>
          <a:gradFill>
            <a:gsLst>
              <a:gs pos="0">
                <a:srgbClr val="3E7FCD">
                  <a:alpha val="28627"/>
                </a:srgbClr>
              </a:gs>
              <a:gs pos="100000">
                <a:srgbClr val="96C0FF"/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9335912-B78F-4B98-973B-6C9FB3557818}"/>
              </a:ext>
            </a:extLst>
          </p:cNvPr>
          <p:cNvSpPr txBox="1">
            <a:spLocks/>
          </p:cNvSpPr>
          <p:nvPr/>
        </p:nvSpPr>
        <p:spPr>
          <a:xfrm>
            <a:off x="1109723" y="2022967"/>
            <a:ext cx="7086600" cy="421031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altLang="en-US" sz="2800" u="sng" dirty="0">
                <a:solidFill>
                  <a:schemeClr val="tx1"/>
                </a:solidFill>
                <a:latin typeface="Franklin Gothic" panose="020B0604020202020204" charset="0"/>
              </a:rPr>
              <a:t>Essential Element Outcome Goal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Franklin Gothic" panose="020B0604020202020204" charset="0"/>
              </a:rPr>
              <a:t>100% of the students who participate in the Christmas Tree sales fundraiser will demonstrate 3 customer service skills as outlined the activity handbook and assessed by a peer review by the end of the sale period, Dec. 23, 2019. </a:t>
            </a:r>
          </a:p>
        </p:txBody>
      </p:sp>
    </p:spTree>
    <p:extLst>
      <p:ext uri="{BB962C8B-B14F-4D97-AF65-F5344CB8AC3E}">
        <p14:creationId xmlns:p14="http://schemas.microsoft.com/office/powerpoint/2010/main" val="3108767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158" y="807952"/>
            <a:ext cx="5092200" cy="871800"/>
            <a:chOff x="762158" y="807952"/>
            <a:chExt cx="5092200" cy="871800"/>
          </a:xfrm>
        </p:grpSpPr>
        <p:sp>
          <p:nvSpPr>
            <p:cNvPr id="327" name="Shape 327"/>
            <p:cNvSpPr/>
            <p:nvPr/>
          </p:nvSpPr>
          <p:spPr>
            <a:xfrm>
              <a:off x="762158" y="807952"/>
              <a:ext cx="5092200" cy="871800"/>
            </a:xfrm>
            <a:prstGeom prst="rect">
              <a:avLst/>
            </a:prstGeom>
            <a:solidFill>
              <a:srgbClr val="DF1725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Shape 328"/>
            <p:cNvSpPr txBox="1"/>
            <p:nvPr/>
          </p:nvSpPr>
          <p:spPr>
            <a:xfrm>
              <a:off x="849545" y="854561"/>
              <a:ext cx="4917425" cy="77858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PHASE 7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 WRITE SMART GOALS FOR CHAPTER AND POW ACTIVITIES</a:t>
              </a:r>
            </a:p>
          </p:txBody>
        </p:sp>
      </p:grpSp>
      <p:sp>
        <p:nvSpPr>
          <p:cNvPr id="329" name="Shape 329"/>
          <p:cNvSpPr/>
          <p:nvPr/>
        </p:nvSpPr>
        <p:spPr>
          <a:xfrm>
            <a:off x="0" y="6222123"/>
            <a:ext cx="7036800" cy="388799"/>
          </a:xfrm>
          <a:prstGeom prst="rect">
            <a:avLst/>
          </a:prstGeom>
          <a:solidFill>
            <a:srgbClr val="DE172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-1057603" y="6237453"/>
            <a:ext cx="7860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371565" marR="0" lvl="4" indent="-12665" algn="l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6657279" y="5938344"/>
            <a:ext cx="2286900" cy="777899"/>
          </a:xfrm>
          <a:prstGeom prst="rect">
            <a:avLst/>
          </a:prstGeom>
          <a:gradFill>
            <a:gsLst>
              <a:gs pos="0">
                <a:srgbClr val="3E7FCD">
                  <a:alpha val="28627"/>
                </a:srgbClr>
              </a:gs>
              <a:gs pos="100000">
                <a:srgbClr val="96C0FF"/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9335912-B78F-4B98-973B-6C9FB3557818}"/>
              </a:ext>
            </a:extLst>
          </p:cNvPr>
          <p:cNvSpPr txBox="1">
            <a:spLocks/>
          </p:cNvSpPr>
          <p:nvPr/>
        </p:nvSpPr>
        <p:spPr>
          <a:xfrm>
            <a:off x="1109723" y="2022967"/>
            <a:ext cx="7086600" cy="421031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altLang="en-US" sz="2800" u="sng" dirty="0">
                <a:solidFill>
                  <a:schemeClr val="tx1"/>
                </a:solidFill>
                <a:latin typeface="Franklin Gothic" panose="020B0604020202020204" charset="0"/>
              </a:rPr>
              <a:t>Activity Outcome Goal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Franklin Gothic" panose="020B0604020202020204" charset="0"/>
              </a:rPr>
              <a:t>100 community members will attend the Veterans Appreciation breakfast on Nov. 11, 2019. </a:t>
            </a:r>
          </a:p>
        </p:txBody>
      </p:sp>
    </p:spTree>
    <p:extLst>
      <p:ext uri="{BB962C8B-B14F-4D97-AF65-F5344CB8AC3E}">
        <p14:creationId xmlns:p14="http://schemas.microsoft.com/office/powerpoint/2010/main" val="1202854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158" y="807952"/>
            <a:ext cx="5092200" cy="871800"/>
            <a:chOff x="762158" y="807952"/>
            <a:chExt cx="5092200" cy="871800"/>
          </a:xfrm>
        </p:grpSpPr>
        <p:sp>
          <p:nvSpPr>
            <p:cNvPr id="327" name="Shape 327"/>
            <p:cNvSpPr/>
            <p:nvPr/>
          </p:nvSpPr>
          <p:spPr>
            <a:xfrm>
              <a:off x="762158" y="807952"/>
              <a:ext cx="5092200" cy="871800"/>
            </a:xfrm>
            <a:prstGeom prst="rect">
              <a:avLst/>
            </a:prstGeom>
            <a:solidFill>
              <a:srgbClr val="DF1725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Shape 328"/>
            <p:cNvSpPr txBox="1"/>
            <p:nvPr/>
          </p:nvSpPr>
          <p:spPr>
            <a:xfrm>
              <a:off x="849545" y="854561"/>
              <a:ext cx="4917425" cy="77858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8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PHASE 8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8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 DEVELOP AND IMPLEMENT PROJECT MANAGEMENT PLAN FOR EACH POW ACTIVITY</a:t>
              </a:r>
            </a:p>
          </p:txBody>
        </p:sp>
      </p:grpSp>
      <p:sp>
        <p:nvSpPr>
          <p:cNvPr id="329" name="Shape 329"/>
          <p:cNvSpPr/>
          <p:nvPr/>
        </p:nvSpPr>
        <p:spPr>
          <a:xfrm>
            <a:off x="0" y="6222123"/>
            <a:ext cx="7036800" cy="388799"/>
          </a:xfrm>
          <a:prstGeom prst="rect">
            <a:avLst/>
          </a:prstGeom>
          <a:solidFill>
            <a:srgbClr val="DE172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-1057603" y="6237453"/>
            <a:ext cx="7860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371565" marR="0" lvl="4" indent="-12665" algn="l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6657279" y="5938344"/>
            <a:ext cx="2286900" cy="777899"/>
          </a:xfrm>
          <a:prstGeom prst="rect">
            <a:avLst/>
          </a:prstGeom>
          <a:gradFill>
            <a:gsLst>
              <a:gs pos="0">
                <a:srgbClr val="3E7FCD">
                  <a:alpha val="28627"/>
                </a:srgbClr>
              </a:gs>
              <a:gs pos="100000">
                <a:srgbClr val="96C0FF"/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9335912-B78F-4B98-973B-6C9FB3557818}"/>
              </a:ext>
            </a:extLst>
          </p:cNvPr>
          <p:cNvSpPr txBox="1">
            <a:spLocks/>
          </p:cNvSpPr>
          <p:nvPr/>
        </p:nvSpPr>
        <p:spPr>
          <a:xfrm>
            <a:off x="1109723" y="2022967"/>
            <a:ext cx="7086600" cy="421031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altLang="en-US" sz="2800" u="sng" dirty="0">
                <a:solidFill>
                  <a:schemeClr val="tx1"/>
                </a:solidFill>
                <a:latin typeface="Franklin Gothic" panose="020B0604020202020204" charset="0"/>
              </a:rPr>
              <a:t>Plan of Action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Franklin Gothic" panose="020B0604020202020204" charset="0"/>
              </a:rPr>
              <a:t>Task to be completed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Franklin Gothic" panose="020B0604020202020204" charset="0"/>
              </a:rPr>
              <a:t>Timeline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Franklin Gothic" panose="020B0604020202020204" charset="0"/>
              </a:rPr>
              <a:t>Who is responsible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Franklin Gothic" panose="020B0604020202020204" charset="0"/>
              </a:rPr>
              <a:t>Resources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Franklin Gothic" panose="020B0604020202020204" charset="0"/>
              </a:rPr>
              <a:t>Budget </a:t>
            </a:r>
          </a:p>
          <a:p>
            <a:pPr>
              <a:defRPr/>
            </a:pPr>
            <a:endParaRPr lang="en-US" altLang="en-US" sz="2800" dirty="0">
              <a:solidFill>
                <a:schemeClr val="tx1"/>
              </a:solidFill>
              <a:latin typeface="Franklin Gothic" panose="020B0604020202020204" charset="0"/>
            </a:endParaRPr>
          </a:p>
          <a:p>
            <a:pPr algn="ctr">
              <a:defRPr/>
            </a:pPr>
            <a:r>
              <a:rPr lang="en-US" altLang="en-US" sz="2800" dirty="0">
                <a:solidFill>
                  <a:schemeClr val="tx1"/>
                </a:solidFill>
                <a:latin typeface="Franklin Gothic" panose="020B0604020202020204" charset="0"/>
              </a:rPr>
              <a:t>***Integrate the Essential Elements into the Plan of Action***</a:t>
            </a:r>
          </a:p>
        </p:txBody>
      </p:sp>
    </p:spTree>
    <p:extLst>
      <p:ext uri="{BB962C8B-B14F-4D97-AF65-F5344CB8AC3E}">
        <p14:creationId xmlns:p14="http://schemas.microsoft.com/office/powerpoint/2010/main" val="3613953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158" y="807952"/>
            <a:ext cx="5092200" cy="871800"/>
            <a:chOff x="762158" y="807952"/>
            <a:chExt cx="5092200" cy="871800"/>
          </a:xfrm>
        </p:grpSpPr>
        <p:sp>
          <p:nvSpPr>
            <p:cNvPr id="327" name="Shape 327"/>
            <p:cNvSpPr/>
            <p:nvPr/>
          </p:nvSpPr>
          <p:spPr>
            <a:xfrm>
              <a:off x="762158" y="807952"/>
              <a:ext cx="5092200" cy="871800"/>
            </a:xfrm>
            <a:prstGeom prst="rect">
              <a:avLst/>
            </a:prstGeom>
            <a:solidFill>
              <a:srgbClr val="DF1725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Shape 328"/>
            <p:cNvSpPr txBox="1"/>
            <p:nvPr/>
          </p:nvSpPr>
          <p:spPr>
            <a:xfrm>
              <a:off x="849545" y="854561"/>
              <a:ext cx="4917425" cy="77858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PHASE 9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EVALUATE CHAPTER AND POW ACTIVITY GOAL ACHIEVEMENT</a:t>
              </a:r>
            </a:p>
          </p:txBody>
        </p:sp>
      </p:grpSp>
      <p:sp>
        <p:nvSpPr>
          <p:cNvPr id="329" name="Shape 329"/>
          <p:cNvSpPr/>
          <p:nvPr/>
        </p:nvSpPr>
        <p:spPr>
          <a:xfrm>
            <a:off x="0" y="6222123"/>
            <a:ext cx="7036800" cy="388799"/>
          </a:xfrm>
          <a:prstGeom prst="rect">
            <a:avLst/>
          </a:prstGeom>
          <a:solidFill>
            <a:srgbClr val="DE172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-1057603" y="6237453"/>
            <a:ext cx="7860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371565" marR="0" lvl="4" indent="-12665" algn="l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6657279" y="5938344"/>
            <a:ext cx="2286900" cy="777899"/>
          </a:xfrm>
          <a:prstGeom prst="rect">
            <a:avLst/>
          </a:prstGeom>
          <a:gradFill>
            <a:gsLst>
              <a:gs pos="0">
                <a:srgbClr val="3E7FCD">
                  <a:alpha val="28627"/>
                </a:srgbClr>
              </a:gs>
              <a:gs pos="100000">
                <a:srgbClr val="96C0FF"/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8" name="Picture 4" descr="Image result for reflection of learning dewey">
            <a:extLst>
              <a:ext uri="{FF2B5EF4-FFF2-40B4-BE49-F238E27FC236}">
                <a16:creationId xmlns:a16="http://schemas.microsoft.com/office/drawing/2014/main" id="{935C120B-7049-43A6-A825-0EE48F2F9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8723" y="2258106"/>
            <a:ext cx="6516467" cy="314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841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158" y="807952"/>
            <a:ext cx="5092200" cy="871800"/>
            <a:chOff x="762158" y="807952"/>
            <a:chExt cx="5092200" cy="871800"/>
          </a:xfrm>
        </p:grpSpPr>
        <p:sp>
          <p:nvSpPr>
            <p:cNvPr id="327" name="Shape 327"/>
            <p:cNvSpPr/>
            <p:nvPr/>
          </p:nvSpPr>
          <p:spPr>
            <a:xfrm>
              <a:off x="762158" y="807952"/>
              <a:ext cx="5092200" cy="871800"/>
            </a:xfrm>
            <a:prstGeom prst="rect">
              <a:avLst/>
            </a:prstGeom>
            <a:solidFill>
              <a:srgbClr val="DF1725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Shape 328"/>
            <p:cNvSpPr txBox="1"/>
            <p:nvPr/>
          </p:nvSpPr>
          <p:spPr>
            <a:xfrm>
              <a:off x="849545" y="854561"/>
              <a:ext cx="4917425" cy="77858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PHASE 9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EVALUATE CHAPTER AND POW ACTIVITY GOAL ACHIEVEMENT</a:t>
              </a:r>
            </a:p>
          </p:txBody>
        </p:sp>
      </p:grpSp>
      <p:sp>
        <p:nvSpPr>
          <p:cNvPr id="329" name="Shape 329"/>
          <p:cNvSpPr/>
          <p:nvPr/>
        </p:nvSpPr>
        <p:spPr>
          <a:xfrm>
            <a:off x="0" y="6222123"/>
            <a:ext cx="7036800" cy="388799"/>
          </a:xfrm>
          <a:prstGeom prst="rect">
            <a:avLst/>
          </a:prstGeom>
          <a:solidFill>
            <a:srgbClr val="DE172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-1057603" y="6237453"/>
            <a:ext cx="7860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371565" marR="0" lvl="4" indent="-12665" algn="l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6657279" y="5938344"/>
            <a:ext cx="2286900" cy="777899"/>
          </a:xfrm>
          <a:prstGeom prst="rect">
            <a:avLst/>
          </a:prstGeom>
          <a:gradFill>
            <a:gsLst>
              <a:gs pos="0">
                <a:srgbClr val="3E7FCD">
                  <a:alpha val="28627"/>
                </a:srgbClr>
              </a:gs>
              <a:gs pos="100000">
                <a:srgbClr val="96C0FF"/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6F695F1-FC35-4812-81B7-00D3803AB17D}"/>
              </a:ext>
            </a:extLst>
          </p:cNvPr>
          <p:cNvSpPr txBox="1">
            <a:spLocks/>
          </p:cNvSpPr>
          <p:nvPr/>
        </p:nvSpPr>
        <p:spPr>
          <a:xfrm>
            <a:off x="1109722" y="2022967"/>
            <a:ext cx="8034277" cy="421031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altLang="en-US" sz="2800" u="sng" dirty="0">
                <a:solidFill>
                  <a:schemeClr val="tx1"/>
                </a:solidFill>
                <a:latin typeface="Franklin Gothic" panose="020B0604020202020204" charset="0"/>
              </a:rPr>
              <a:t>Evaluate the SMART Goals </a:t>
            </a:r>
          </a:p>
          <a:p>
            <a:pPr>
              <a:defRPr/>
            </a:pPr>
            <a:endParaRPr lang="en-US" altLang="en-US" sz="2800" u="sng" dirty="0">
              <a:solidFill>
                <a:schemeClr val="tx1"/>
              </a:solidFill>
              <a:latin typeface="Franklin Gothic" panose="020B0604020202020204" charset="0"/>
            </a:endParaRPr>
          </a:p>
          <a:p>
            <a:pPr>
              <a:defRPr/>
            </a:pPr>
            <a:r>
              <a:rPr lang="en-US" altLang="en-US" sz="2800" u="sng" dirty="0">
                <a:solidFill>
                  <a:schemeClr val="tx1"/>
                </a:solidFill>
                <a:latin typeface="Franklin Gothic" panose="020B0604020202020204" charset="0"/>
              </a:rPr>
              <a:t>Evaluate the Impact: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Franklin Gothic" panose="020B0604020202020204" charset="0"/>
              </a:rPr>
              <a:t>Opportunities for members to develop and demonstrate the targeted Essential Element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Franklin Gothic" panose="020B0604020202020204" charset="0"/>
              </a:rPr>
              <a:t>Public relations impact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Franklin Gothic" panose="020B0604020202020204" charset="0"/>
              </a:rPr>
              <a:t>Budget impact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Franklin Gothic" panose="020B0604020202020204" charset="0"/>
              </a:rPr>
              <a:t>What worked/Needs improvement</a:t>
            </a:r>
          </a:p>
          <a:p>
            <a:pPr>
              <a:defRPr/>
            </a:pPr>
            <a:endParaRPr lang="en-US" altLang="en-US" sz="2800" dirty="0">
              <a:solidFill>
                <a:schemeClr val="tx1"/>
              </a:solidFill>
              <a:latin typeface="Franklin Gothic" panose="020B0604020202020204" charset="0"/>
            </a:endParaRPr>
          </a:p>
          <a:p>
            <a:pPr>
              <a:defRPr/>
            </a:pPr>
            <a:endParaRPr lang="en-US" altLang="en-US" sz="2800" dirty="0">
              <a:solidFill>
                <a:schemeClr val="tx1"/>
              </a:solidFill>
              <a:latin typeface="Franklin Gothic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3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158" y="807952"/>
            <a:ext cx="5092200" cy="871800"/>
            <a:chOff x="762158" y="807952"/>
            <a:chExt cx="5092200" cy="871800"/>
          </a:xfrm>
        </p:grpSpPr>
        <p:sp>
          <p:nvSpPr>
            <p:cNvPr id="327" name="Shape 327"/>
            <p:cNvSpPr/>
            <p:nvPr/>
          </p:nvSpPr>
          <p:spPr>
            <a:xfrm>
              <a:off x="762158" y="807952"/>
              <a:ext cx="5092200" cy="871800"/>
            </a:xfrm>
            <a:prstGeom prst="rect">
              <a:avLst/>
            </a:prstGeom>
            <a:solidFill>
              <a:srgbClr val="DF1725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Shape 328"/>
            <p:cNvSpPr txBox="1"/>
            <p:nvPr/>
          </p:nvSpPr>
          <p:spPr>
            <a:xfrm>
              <a:off x="849545" y="854561"/>
              <a:ext cx="4917425" cy="77858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32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SKILLSUSA FRAMEWORK</a:t>
              </a:r>
            </a:p>
          </p:txBody>
        </p:sp>
      </p:grpSp>
      <p:sp>
        <p:nvSpPr>
          <p:cNvPr id="329" name="Shape 329"/>
          <p:cNvSpPr/>
          <p:nvPr/>
        </p:nvSpPr>
        <p:spPr>
          <a:xfrm>
            <a:off x="0" y="6222123"/>
            <a:ext cx="7036800" cy="388799"/>
          </a:xfrm>
          <a:prstGeom prst="rect">
            <a:avLst/>
          </a:prstGeom>
          <a:solidFill>
            <a:srgbClr val="DE172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-1057603" y="6237453"/>
            <a:ext cx="7860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371565" marR="0" lvl="4" indent="-12665" algn="l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6657279" y="5938344"/>
            <a:ext cx="2286900" cy="777899"/>
          </a:xfrm>
          <a:prstGeom prst="rect">
            <a:avLst/>
          </a:prstGeom>
          <a:gradFill>
            <a:gsLst>
              <a:gs pos="0">
                <a:srgbClr val="3E7FCD">
                  <a:alpha val="28627"/>
                </a:srgbClr>
              </a:gs>
              <a:gs pos="100000">
                <a:srgbClr val="96C0FF"/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09E16-05C7-4AA8-BBF6-B54B036A2E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722" y="1265928"/>
            <a:ext cx="4790481" cy="522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93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158" y="807952"/>
            <a:ext cx="5092200" cy="871800"/>
            <a:chOff x="762158" y="807952"/>
            <a:chExt cx="5092200" cy="871800"/>
          </a:xfrm>
        </p:grpSpPr>
        <p:sp>
          <p:nvSpPr>
            <p:cNvPr id="327" name="Shape 327"/>
            <p:cNvSpPr/>
            <p:nvPr/>
          </p:nvSpPr>
          <p:spPr>
            <a:xfrm>
              <a:off x="762158" y="807952"/>
              <a:ext cx="5092200" cy="871800"/>
            </a:xfrm>
            <a:prstGeom prst="rect">
              <a:avLst/>
            </a:prstGeom>
            <a:solidFill>
              <a:srgbClr val="DF1725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Shape 328"/>
            <p:cNvSpPr txBox="1"/>
            <p:nvPr/>
          </p:nvSpPr>
          <p:spPr>
            <a:xfrm>
              <a:off x="849545" y="854561"/>
              <a:ext cx="4917425" cy="77858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PHASE 10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 CELEBRATE SUCCESSS</a:t>
              </a:r>
            </a:p>
          </p:txBody>
        </p:sp>
      </p:grpSp>
      <p:sp>
        <p:nvSpPr>
          <p:cNvPr id="329" name="Shape 329"/>
          <p:cNvSpPr/>
          <p:nvPr/>
        </p:nvSpPr>
        <p:spPr>
          <a:xfrm>
            <a:off x="0" y="6222123"/>
            <a:ext cx="7036800" cy="388799"/>
          </a:xfrm>
          <a:prstGeom prst="rect">
            <a:avLst/>
          </a:prstGeom>
          <a:solidFill>
            <a:srgbClr val="DE172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-1057603" y="6237453"/>
            <a:ext cx="7860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371565" marR="0" lvl="4" indent="-12665" algn="l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6657279" y="5938344"/>
            <a:ext cx="2286900" cy="777899"/>
          </a:xfrm>
          <a:prstGeom prst="rect">
            <a:avLst/>
          </a:prstGeom>
          <a:gradFill>
            <a:gsLst>
              <a:gs pos="0">
                <a:srgbClr val="3E7FCD">
                  <a:alpha val="28627"/>
                </a:srgbClr>
              </a:gs>
              <a:gs pos="100000">
                <a:srgbClr val="96C0FF"/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7195FC64-3DDB-411D-92C0-C6C30A88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75" y="2057400"/>
            <a:ext cx="5175250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064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1" descr="Step 4.jpg">
            <a:extLst>
              <a:ext uri="{FF2B5EF4-FFF2-40B4-BE49-F238E27FC236}">
                <a16:creationId xmlns:a16="http://schemas.microsoft.com/office/drawing/2014/main" id="{DC622ED1-4EDA-48EA-B40A-BC0E80295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87630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596">
            <a:extLst>
              <a:ext uri="{FF2B5EF4-FFF2-40B4-BE49-F238E27FC236}">
                <a16:creationId xmlns:a16="http://schemas.microsoft.com/office/drawing/2014/main" id="{CF06322E-49A4-4EE0-98C1-D314EA84C475}"/>
              </a:ext>
            </a:extLst>
          </p:cNvPr>
          <p:cNvSpPr/>
          <p:nvPr/>
        </p:nvSpPr>
        <p:spPr>
          <a:xfrm>
            <a:off x="0" y="6222123"/>
            <a:ext cx="7036800" cy="388799"/>
          </a:xfrm>
          <a:prstGeom prst="rect">
            <a:avLst/>
          </a:prstGeom>
          <a:solidFill>
            <a:srgbClr val="DE17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hape 597">
            <a:extLst>
              <a:ext uri="{FF2B5EF4-FFF2-40B4-BE49-F238E27FC236}">
                <a16:creationId xmlns:a16="http://schemas.microsoft.com/office/drawing/2014/main" id="{DFC0BF79-876F-48F2-965B-350AB07268E0}"/>
              </a:ext>
            </a:extLst>
          </p:cNvPr>
          <p:cNvSpPr/>
          <p:nvPr/>
        </p:nvSpPr>
        <p:spPr>
          <a:xfrm>
            <a:off x="6657279" y="5938344"/>
            <a:ext cx="2286900" cy="777899"/>
          </a:xfrm>
          <a:prstGeom prst="rect">
            <a:avLst/>
          </a:prstGeom>
          <a:gradFill>
            <a:gsLst>
              <a:gs pos="0">
                <a:srgbClr val="3E7FCD">
                  <a:alpha val="28235"/>
                </a:srgbClr>
              </a:gs>
              <a:gs pos="100000">
                <a:srgbClr val="96C0FF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4829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96">
            <a:extLst>
              <a:ext uri="{FF2B5EF4-FFF2-40B4-BE49-F238E27FC236}">
                <a16:creationId xmlns:a16="http://schemas.microsoft.com/office/drawing/2014/main" id="{7D9872E7-179F-4CB8-A022-9392EE73C2FD}"/>
              </a:ext>
            </a:extLst>
          </p:cNvPr>
          <p:cNvSpPr/>
          <p:nvPr/>
        </p:nvSpPr>
        <p:spPr>
          <a:xfrm>
            <a:off x="0" y="6222123"/>
            <a:ext cx="7036800" cy="388799"/>
          </a:xfrm>
          <a:prstGeom prst="rect">
            <a:avLst/>
          </a:prstGeom>
          <a:solidFill>
            <a:srgbClr val="DE17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hape 597">
            <a:extLst>
              <a:ext uri="{FF2B5EF4-FFF2-40B4-BE49-F238E27FC236}">
                <a16:creationId xmlns:a16="http://schemas.microsoft.com/office/drawing/2014/main" id="{7B42452D-9D07-497C-ADB6-6EFB17ACBDBC}"/>
              </a:ext>
            </a:extLst>
          </p:cNvPr>
          <p:cNvSpPr/>
          <p:nvPr/>
        </p:nvSpPr>
        <p:spPr>
          <a:xfrm>
            <a:off x="6657279" y="5938344"/>
            <a:ext cx="2286900" cy="777899"/>
          </a:xfrm>
          <a:prstGeom prst="rect">
            <a:avLst/>
          </a:prstGeom>
          <a:gradFill>
            <a:gsLst>
              <a:gs pos="0">
                <a:srgbClr val="3E7FCD">
                  <a:alpha val="28235"/>
                </a:srgbClr>
              </a:gs>
              <a:gs pos="100000">
                <a:srgbClr val="96C0FF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Content Placeholder 15" descr="A close up of a logo&#10;&#10;Description automatically generated">
            <a:extLst>
              <a:ext uri="{FF2B5EF4-FFF2-40B4-BE49-F238E27FC236}">
                <a16:creationId xmlns:a16="http://schemas.microsoft.com/office/drawing/2014/main" id="{5DA7D7D7-7134-4C60-BACC-C9265EB3B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0600" y="1832139"/>
            <a:ext cx="2557463" cy="1858963"/>
          </a:xfrm>
          <a:prstGeom prst="rect">
            <a:avLst/>
          </a:prstGeom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1DACDC58-1CB4-4A3B-82D5-4FC5E9FFA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6600" y="1735302"/>
            <a:ext cx="2743200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>
            <a:extLst>
              <a:ext uri="{FF2B5EF4-FFF2-40B4-BE49-F238E27FC236}">
                <a16:creationId xmlns:a16="http://schemas.microsoft.com/office/drawing/2014/main" id="{90AA30A3-A87A-4BB2-90A5-BBEB8D149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3513302"/>
            <a:ext cx="3595688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A2ADCC4E-67DE-44A3-847D-A42EC7215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1425" y="284327"/>
            <a:ext cx="213677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 descr="A picture containing object&#10;&#10;Description automatically generated">
            <a:extLst>
              <a:ext uri="{FF2B5EF4-FFF2-40B4-BE49-F238E27FC236}">
                <a16:creationId xmlns:a16="http://schemas.microsoft.com/office/drawing/2014/main" id="{B5958FB0-CA5A-4508-9646-2F220CC52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740064"/>
            <a:ext cx="274320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208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59">
            <a:extLst>
              <a:ext uri="{FF2B5EF4-FFF2-40B4-BE49-F238E27FC236}">
                <a16:creationId xmlns:a16="http://schemas.microsoft.com/office/drawing/2014/main" id="{9E465458-1EF1-419E-9075-33F643E53C59}"/>
              </a:ext>
            </a:extLst>
          </p:cNvPr>
          <p:cNvSpPr/>
          <p:nvPr/>
        </p:nvSpPr>
        <p:spPr>
          <a:xfrm>
            <a:off x="759755" y="839569"/>
            <a:ext cx="5092700" cy="871537"/>
          </a:xfrm>
          <a:prstGeom prst="rect">
            <a:avLst/>
          </a:prstGeom>
          <a:solidFill>
            <a:srgbClr val="DF1725"/>
          </a:solidFill>
          <a:ln>
            <a:noFill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hape 270">
            <a:extLst>
              <a:ext uri="{FF2B5EF4-FFF2-40B4-BE49-F238E27FC236}">
                <a16:creationId xmlns:a16="http://schemas.microsoft.com/office/drawing/2014/main" id="{B29FFE23-FE7B-4F1E-ACBA-B98C608153AD}"/>
              </a:ext>
            </a:extLst>
          </p:cNvPr>
          <p:cNvSpPr txBox="1"/>
          <p:nvPr/>
        </p:nvSpPr>
        <p:spPr>
          <a:xfrm>
            <a:off x="758168" y="952281"/>
            <a:ext cx="5018087" cy="6461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"/>
                <a:ea typeface="Franklin Gothic"/>
                <a:cs typeface="Franklin Gothic"/>
                <a:sym typeface="Franklin Gothic"/>
              </a:rPr>
              <a:t>PARTNERS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E9087-E737-4B0E-9627-A14F30976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91" y="2867158"/>
            <a:ext cx="4377459" cy="778438"/>
          </a:xfrm>
          <a:prstGeom prst="rect">
            <a:avLst/>
          </a:prstGeom>
        </p:spPr>
      </p:pic>
      <p:pic>
        <p:nvPicPr>
          <p:cNvPr id="5" name="Picture 4" descr="Image result for crescent trusted by the trades">
            <a:extLst>
              <a:ext uri="{FF2B5EF4-FFF2-40B4-BE49-F238E27FC236}">
                <a16:creationId xmlns:a16="http://schemas.microsoft.com/office/drawing/2014/main" id="{E0A36B10-0552-4DB7-B2C2-9C54F62E2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9591" y="4139505"/>
            <a:ext cx="4432024" cy="105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BD31A2-4C91-40E0-93E4-144F05A8BC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6226" y="2501094"/>
            <a:ext cx="3925525" cy="296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85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158" y="807952"/>
            <a:ext cx="5092200" cy="871800"/>
            <a:chOff x="762158" y="807952"/>
            <a:chExt cx="5092200" cy="871800"/>
          </a:xfrm>
        </p:grpSpPr>
        <p:sp>
          <p:nvSpPr>
            <p:cNvPr id="327" name="Shape 327"/>
            <p:cNvSpPr/>
            <p:nvPr/>
          </p:nvSpPr>
          <p:spPr>
            <a:xfrm>
              <a:off x="762158" y="807952"/>
              <a:ext cx="5092200" cy="871800"/>
            </a:xfrm>
            <a:prstGeom prst="rect">
              <a:avLst/>
            </a:prstGeom>
            <a:solidFill>
              <a:srgbClr val="DF1725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Shape 328"/>
            <p:cNvSpPr txBox="1"/>
            <p:nvPr/>
          </p:nvSpPr>
          <p:spPr>
            <a:xfrm>
              <a:off x="849545" y="854561"/>
              <a:ext cx="4917425" cy="77858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36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 CHAPTER CEP GOAL</a:t>
              </a:r>
            </a:p>
          </p:txBody>
        </p:sp>
      </p:grpSp>
      <p:sp>
        <p:nvSpPr>
          <p:cNvPr id="329" name="Shape 329"/>
          <p:cNvSpPr/>
          <p:nvPr/>
        </p:nvSpPr>
        <p:spPr>
          <a:xfrm>
            <a:off x="0" y="6222123"/>
            <a:ext cx="7036800" cy="388799"/>
          </a:xfrm>
          <a:prstGeom prst="rect">
            <a:avLst/>
          </a:prstGeom>
          <a:solidFill>
            <a:srgbClr val="DE172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-1057603" y="6237453"/>
            <a:ext cx="7860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371565" marR="0" lvl="4" indent="-12665" algn="l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6657279" y="5938344"/>
            <a:ext cx="2286900" cy="777899"/>
          </a:xfrm>
          <a:prstGeom prst="rect">
            <a:avLst/>
          </a:prstGeom>
          <a:gradFill>
            <a:gsLst>
              <a:gs pos="0">
                <a:srgbClr val="3E7FCD">
                  <a:alpha val="28627"/>
                </a:srgbClr>
              </a:gs>
              <a:gs pos="100000">
                <a:srgbClr val="96C0FF"/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414"/>
          <p:cNvSpPr txBox="1"/>
          <p:nvPr/>
        </p:nvSpPr>
        <p:spPr>
          <a:xfrm>
            <a:off x="685958" y="1885481"/>
            <a:ext cx="8439000" cy="384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69900" algn="l" rtl="0">
              <a:spcBef>
                <a:spcPts val="0"/>
              </a:spcBef>
              <a:buClr>
                <a:schemeClr val="dk1"/>
              </a:buClr>
              <a:buSzPct val="100000"/>
              <a:buFont typeface="Franklin Gothic"/>
              <a:buChar char="▪"/>
            </a:pPr>
            <a:r>
              <a:rPr lang="en-US" sz="3000" dirty="0">
                <a:solidFill>
                  <a:schemeClr val="dk1"/>
                </a:solidFill>
                <a:latin typeface="Franklin Gothic"/>
                <a:ea typeface="Carme"/>
                <a:cs typeface="Carme"/>
                <a:sym typeface="Franklin Gothic"/>
              </a:rPr>
              <a:t>Write one SMART goal around the Chapter Excellence Program (CEP) for this year.</a:t>
            </a:r>
            <a:br>
              <a:rPr lang="en-US" sz="2000" dirty="0">
                <a:solidFill>
                  <a:srgbClr val="CD1522"/>
                </a:solidFill>
                <a:latin typeface="Carme"/>
                <a:ea typeface="Carme"/>
                <a:cs typeface="Carme"/>
                <a:sym typeface="Carme"/>
              </a:rPr>
            </a:br>
            <a:endParaRPr lang="en-US" sz="2000" dirty="0">
              <a:solidFill>
                <a:srgbClr val="CD1522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pic>
        <p:nvPicPr>
          <p:cNvPr id="10" name="Picture 3" descr="Chapter Excellence Program Logo.jpg">
            <a:extLst>
              <a:ext uri="{FF2B5EF4-FFF2-40B4-BE49-F238E27FC236}">
                <a16:creationId xmlns:a16="http://schemas.microsoft.com/office/drawing/2014/main" id="{B551E198-497F-4235-8DD0-2208E1054B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958" y="3429000"/>
            <a:ext cx="6477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269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7EF50-175F-4589-A199-6EE68F2846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6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882442" y="2714171"/>
            <a:ext cx="4261558" cy="415011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672" name="Shape 672"/>
          <p:cNvSpPr txBox="1"/>
          <p:nvPr/>
        </p:nvSpPr>
        <p:spPr>
          <a:xfrm>
            <a:off x="5261213" y="3784739"/>
            <a:ext cx="3882787" cy="200898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285750" marR="0" lvl="0" indent="-28575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2750"/>
            </a:pPr>
            <a:r>
              <a:rPr lang="en-US" sz="5400" b="1" i="0" u="none" strike="noStrike" kern="1200" cap="none" dirty="0">
                <a:solidFill>
                  <a:schemeClr val="tx1"/>
                </a:solidFill>
                <a:latin typeface="+mj-lt"/>
                <a:ea typeface="+mj-ea"/>
                <a:cs typeface="+mj-cs"/>
                <a:sym typeface="Franklin Gothic"/>
              </a:rPr>
              <a:t>Thank You!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3200"/>
            </a:pPr>
            <a:endParaRPr lang="en-US" sz="3500" b="0" i="0" u="none" strike="noStrike" kern="1200" cap="none" dirty="0">
              <a:solidFill>
                <a:schemeClr val="tx1"/>
              </a:solidFill>
              <a:latin typeface="+mj-lt"/>
              <a:ea typeface="+mj-ea"/>
              <a:cs typeface="+mj-cs"/>
              <a:sym typeface="EB Garamond"/>
            </a:endParaRP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10703" y="515421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158" y="807952"/>
            <a:ext cx="5092200" cy="871800"/>
            <a:chOff x="762158" y="807952"/>
            <a:chExt cx="5092200" cy="871800"/>
          </a:xfrm>
        </p:grpSpPr>
        <p:sp>
          <p:nvSpPr>
            <p:cNvPr id="327" name="Shape 327"/>
            <p:cNvSpPr/>
            <p:nvPr/>
          </p:nvSpPr>
          <p:spPr>
            <a:xfrm>
              <a:off x="762158" y="807952"/>
              <a:ext cx="5092200" cy="871800"/>
            </a:xfrm>
            <a:prstGeom prst="rect">
              <a:avLst/>
            </a:prstGeom>
            <a:solidFill>
              <a:srgbClr val="DF1725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Shape 328"/>
            <p:cNvSpPr txBox="1"/>
            <p:nvPr/>
          </p:nvSpPr>
          <p:spPr>
            <a:xfrm>
              <a:off x="849545" y="854561"/>
              <a:ext cx="4917425" cy="77858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32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PHASES OF CEP </a:t>
              </a:r>
            </a:p>
          </p:txBody>
        </p:sp>
      </p:grpSp>
      <p:sp>
        <p:nvSpPr>
          <p:cNvPr id="329" name="Shape 329"/>
          <p:cNvSpPr/>
          <p:nvPr/>
        </p:nvSpPr>
        <p:spPr>
          <a:xfrm>
            <a:off x="0" y="6222123"/>
            <a:ext cx="7036800" cy="388799"/>
          </a:xfrm>
          <a:prstGeom prst="rect">
            <a:avLst/>
          </a:prstGeom>
          <a:solidFill>
            <a:srgbClr val="DE172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-1057603" y="6237453"/>
            <a:ext cx="7860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371565" marR="0" lvl="4" indent="-12665" algn="l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6657279" y="5938344"/>
            <a:ext cx="2286900" cy="777899"/>
          </a:xfrm>
          <a:prstGeom prst="rect">
            <a:avLst/>
          </a:prstGeom>
          <a:gradFill>
            <a:gsLst>
              <a:gs pos="0">
                <a:srgbClr val="3E7FCD">
                  <a:alpha val="28627"/>
                </a:srgbClr>
              </a:gs>
              <a:gs pos="100000">
                <a:srgbClr val="96C0FF"/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414"/>
          <p:cNvSpPr txBox="1"/>
          <p:nvPr/>
        </p:nvSpPr>
        <p:spPr>
          <a:xfrm>
            <a:off x="685958" y="1885480"/>
            <a:ext cx="8439000" cy="42900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buClr>
                <a:schemeClr val="dk1"/>
              </a:buClr>
              <a:buSzPct val="100000"/>
              <a:buAutoNum type="arabicParenR"/>
            </a:pPr>
            <a:r>
              <a:rPr lang="en-US" sz="2400" dirty="0">
                <a:solidFill>
                  <a:schemeClr val="dk1"/>
                </a:solidFill>
                <a:latin typeface="Franklin Gothic"/>
                <a:ea typeface="Carme"/>
                <a:cs typeface="Carme"/>
                <a:sym typeface="Franklin Gothic"/>
              </a:rPr>
              <a:t>The Challenge 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AutoNum type="arabicParenR"/>
            </a:pPr>
            <a:r>
              <a:rPr lang="en-US" sz="2400" dirty="0">
                <a:solidFill>
                  <a:schemeClr val="dk1"/>
                </a:solidFill>
                <a:latin typeface="Franklin Gothic"/>
                <a:ea typeface="Carme"/>
                <a:cs typeface="Carme"/>
                <a:sym typeface="Franklin Gothic"/>
              </a:rPr>
              <a:t> Teaching the SkillsUSA Framework 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AutoNum type="arabicParenR"/>
            </a:pPr>
            <a:r>
              <a:rPr lang="en-US" sz="2400" dirty="0">
                <a:solidFill>
                  <a:schemeClr val="dk1"/>
                </a:solidFill>
                <a:latin typeface="Franklin Gothic"/>
                <a:ea typeface="Carme"/>
                <a:cs typeface="Carme"/>
                <a:sym typeface="Franklin Gothic"/>
              </a:rPr>
              <a:t> Teaching and Assessing Needs of the Members 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AutoNum type="arabicParenR"/>
            </a:pPr>
            <a:r>
              <a:rPr lang="en-US" sz="2400" dirty="0">
                <a:solidFill>
                  <a:schemeClr val="dk1"/>
                </a:solidFill>
                <a:latin typeface="Franklin Gothic"/>
                <a:ea typeface="Carme"/>
                <a:cs typeface="Carme"/>
                <a:sym typeface="Franklin Gothic"/>
              </a:rPr>
              <a:t> Identifying the Targeted Essential Element 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AutoNum type="arabicParenR"/>
            </a:pPr>
            <a:r>
              <a:rPr lang="en-US" sz="2400" dirty="0">
                <a:solidFill>
                  <a:schemeClr val="dk1"/>
                </a:solidFill>
                <a:latin typeface="Franklin Gothic"/>
                <a:ea typeface="Carme"/>
                <a:cs typeface="Carme"/>
                <a:sym typeface="Franklin Gothic"/>
              </a:rPr>
              <a:t> Review Last Year’s Program of Work 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AutoNum type="arabicParenR"/>
            </a:pPr>
            <a:r>
              <a:rPr lang="en-US" sz="2400" dirty="0">
                <a:solidFill>
                  <a:schemeClr val="dk1"/>
                </a:solidFill>
                <a:latin typeface="Franklin Gothic"/>
                <a:ea typeface="Carme"/>
                <a:cs typeface="Carme"/>
                <a:sym typeface="Franklin Gothic"/>
              </a:rPr>
              <a:t> Develop a Program of Work for the Current Year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AutoNum type="arabicParenR"/>
            </a:pPr>
            <a:r>
              <a:rPr lang="en-US" sz="2400" dirty="0">
                <a:solidFill>
                  <a:schemeClr val="dk1"/>
                </a:solidFill>
                <a:latin typeface="Franklin Gothic"/>
                <a:ea typeface="Carme"/>
                <a:cs typeface="Carme"/>
                <a:sym typeface="Franklin Gothic"/>
              </a:rPr>
              <a:t> Write SMART Goals for Chapter and POW Activities 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AutoNum type="arabicParenR"/>
            </a:pPr>
            <a:r>
              <a:rPr lang="en-US" sz="2400" dirty="0">
                <a:solidFill>
                  <a:schemeClr val="dk1"/>
                </a:solidFill>
                <a:latin typeface="Franklin Gothic"/>
                <a:ea typeface="Carme"/>
                <a:cs typeface="Carme"/>
                <a:sym typeface="Franklin Gothic"/>
              </a:rPr>
              <a:t> Develop and Implement Project Management Plan for                             	each POW Activity 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AutoNum type="arabicParenR"/>
            </a:pPr>
            <a:r>
              <a:rPr lang="en-US" sz="2400" dirty="0">
                <a:solidFill>
                  <a:schemeClr val="dk1"/>
                </a:solidFill>
                <a:latin typeface="Franklin Gothic"/>
                <a:ea typeface="Carme"/>
                <a:cs typeface="Carme"/>
                <a:sym typeface="Franklin Gothic"/>
              </a:rPr>
              <a:t> Evaluate Chapter and POW Activity Goal Achievement 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AutoNum type="arabicParenR"/>
            </a:pPr>
            <a:r>
              <a:rPr lang="en-US" sz="2400" dirty="0">
                <a:solidFill>
                  <a:schemeClr val="dk1"/>
                </a:solidFill>
                <a:latin typeface="Franklin Gothic"/>
                <a:ea typeface="Carme"/>
                <a:cs typeface="Carme"/>
                <a:sym typeface="Franklin Gothic"/>
              </a:rPr>
              <a:t> Celebrate Success </a:t>
            </a:r>
            <a:br>
              <a:rPr lang="en-US" sz="2000" dirty="0">
                <a:solidFill>
                  <a:srgbClr val="CD1522"/>
                </a:solidFill>
                <a:latin typeface="Carme"/>
                <a:ea typeface="Carme"/>
                <a:cs typeface="Carme"/>
                <a:sym typeface="Carme"/>
              </a:rPr>
            </a:br>
            <a:endParaRPr lang="en-US" sz="2000" dirty="0">
              <a:solidFill>
                <a:srgbClr val="CD1522"/>
              </a:solidFill>
              <a:latin typeface="Carme"/>
              <a:ea typeface="Carme"/>
              <a:cs typeface="Carme"/>
              <a:sym typeface="Carme"/>
            </a:endParaRPr>
          </a:p>
        </p:txBody>
      </p:sp>
    </p:spTree>
    <p:extLst>
      <p:ext uri="{BB962C8B-B14F-4D97-AF65-F5344CB8AC3E}">
        <p14:creationId xmlns:p14="http://schemas.microsoft.com/office/powerpoint/2010/main" val="329814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158" y="807952"/>
            <a:ext cx="5092200" cy="871800"/>
            <a:chOff x="762158" y="807952"/>
            <a:chExt cx="5092200" cy="871800"/>
          </a:xfrm>
        </p:grpSpPr>
        <p:sp>
          <p:nvSpPr>
            <p:cNvPr id="327" name="Shape 327"/>
            <p:cNvSpPr/>
            <p:nvPr/>
          </p:nvSpPr>
          <p:spPr>
            <a:xfrm>
              <a:off x="762158" y="807952"/>
              <a:ext cx="5092200" cy="871800"/>
            </a:xfrm>
            <a:prstGeom prst="rect">
              <a:avLst/>
            </a:prstGeom>
            <a:solidFill>
              <a:srgbClr val="DF1725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Shape 328"/>
            <p:cNvSpPr txBox="1"/>
            <p:nvPr/>
          </p:nvSpPr>
          <p:spPr>
            <a:xfrm>
              <a:off x="849545" y="854561"/>
              <a:ext cx="4917425" cy="77858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PHASE 1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 THE CHALLENGE</a:t>
              </a:r>
            </a:p>
          </p:txBody>
        </p:sp>
      </p:grpSp>
      <p:sp>
        <p:nvSpPr>
          <p:cNvPr id="329" name="Shape 329"/>
          <p:cNvSpPr/>
          <p:nvPr/>
        </p:nvSpPr>
        <p:spPr>
          <a:xfrm>
            <a:off x="0" y="6222123"/>
            <a:ext cx="7036800" cy="388799"/>
          </a:xfrm>
          <a:prstGeom prst="rect">
            <a:avLst/>
          </a:prstGeom>
          <a:solidFill>
            <a:srgbClr val="DE172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-1057603" y="6237453"/>
            <a:ext cx="7860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371565" marR="0" lvl="4" indent="-12665" algn="l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6657279" y="5938344"/>
            <a:ext cx="2286900" cy="777899"/>
          </a:xfrm>
          <a:prstGeom prst="rect">
            <a:avLst/>
          </a:prstGeom>
          <a:gradFill>
            <a:gsLst>
              <a:gs pos="0">
                <a:srgbClr val="3E7FCD">
                  <a:alpha val="28627"/>
                </a:srgbClr>
              </a:gs>
              <a:gs pos="100000">
                <a:srgbClr val="96C0FF"/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414"/>
          <p:cNvSpPr txBox="1"/>
          <p:nvPr/>
        </p:nvSpPr>
        <p:spPr>
          <a:xfrm>
            <a:off x="762158" y="1932090"/>
            <a:ext cx="8439000" cy="2254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dk1"/>
                </a:solidFill>
                <a:latin typeface="Franklin Gothic"/>
                <a:ea typeface="Carme"/>
                <a:cs typeface="Carme"/>
                <a:sym typeface="Franklin Gothic"/>
              </a:rPr>
              <a:t>Employers today are calling for more emphasis on career readiness skills in addition to applied academics and technical skills. </a:t>
            </a:r>
          </a:p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sz="2400" dirty="0">
              <a:solidFill>
                <a:schemeClr val="dk1"/>
              </a:solidFill>
              <a:latin typeface="Franklin Gothic"/>
              <a:ea typeface="Carme"/>
              <a:cs typeface="Carme"/>
              <a:sym typeface="Franklin Gothic"/>
            </a:endParaRPr>
          </a:p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dk1"/>
                </a:solidFill>
                <a:latin typeface="Franklin Gothic"/>
                <a:ea typeface="Carme"/>
                <a:cs typeface="Carme"/>
                <a:sym typeface="Franklin Gothic"/>
              </a:rPr>
              <a:t>Top career readiness skills employers are looking for in 2019 are:</a:t>
            </a:r>
          </a:p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br>
              <a:rPr lang="en-US" sz="2000" dirty="0">
                <a:solidFill>
                  <a:srgbClr val="CD1522"/>
                </a:solidFill>
                <a:latin typeface="Carme"/>
                <a:ea typeface="Carme"/>
                <a:cs typeface="Carme"/>
                <a:sym typeface="Carme"/>
              </a:rPr>
            </a:br>
            <a:endParaRPr lang="en-US" sz="2000" dirty="0">
              <a:solidFill>
                <a:srgbClr val="CD1522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10" name="Shape 414">
            <a:extLst>
              <a:ext uri="{FF2B5EF4-FFF2-40B4-BE49-F238E27FC236}">
                <a16:creationId xmlns:a16="http://schemas.microsoft.com/office/drawing/2014/main" id="{246F9908-7CFB-44F4-866F-D96E84E6892B}"/>
              </a:ext>
            </a:extLst>
          </p:cNvPr>
          <p:cNvSpPr txBox="1"/>
          <p:nvPr/>
        </p:nvSpPr>
        <p:spPr>
          <a:xfrm>
            <a:off x="1126272" y="4158165"/>
            <a:ext cx="7817907" cy="1525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numCol="2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dk1"/>
                </a:solidFill>
                <a:latin typeface="Franklin Gothic"/>
                <a:ea typeface="Carme"/>
                <a:cs typeface="Carme"/>
                <a:sym typeface="Franklin Gothic"/>
              </a:rPr>
              <a:t>Communication </a:t>
            </a:r>
          </a:p>
          <a:p>
            <a:pPr marL="342900" indent="-342900"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dk1"/>
                </a:solidFill>
                <a:latin typeface="Franklin Gothic"/>
                <a:ea typeface="Carme"/>
                <a:cs typeface="Carme"/>
                <a:sym typeface="Franklin Gothic"/>
              </a:rPr>
              <a:t>Leadership</a:t>
            </a:r>
          </a:p>
          <a:p>
            <a:pPr marL="342900" indent="-342900"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dk1"/>
                </a:solidFill>
                <a:latin typeface="Franklin Gothic"/>
                <a:ea typeface="Carme"/>
                <a:cs typeface="Carme"/>
                <a:sym typeface="Franklin Gothic"/>
              </a:rPr>
              <a:t>Teamwork </a:t>
            </a:r>
          </a:p>
          <a:p>
            <a:pPr marL="342900" indent="-342900"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dk1"/>
                </a:solidFill>
                <a:latin typeface="Franklin Gothic"/>
                <a:ea typeface="Carme"/>
                <a:cs typeface="Carme"/>
                <a:sym typeface="Franklin Gothic"/>
              </a:rPr>
              <a:t>Self-motivation </a:t>
            </a:r>
          </a:p>
          <a:p>
            <a:pPr marL="342900" indent="-342900"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dk1"/>
              </a:solidFill>
              <a:latin typeface="Franklin Gothic"/>
              <a:ea typeface="Carme"/>
              <a:cs typeface="Carme"/>
              <a:sym typeface="Franklin Gothic"/>
            </a:endParaRPr>
          </a:p>
          <a:p>
            <a:pPr marL="342900" indent="-342900"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dk1"/>
                </a:solidFill>
                <a:latin typeface="Franklin Gothic"/>
                <a:ea typeface="Carme"/>
                <a:cs typeface="Carme"/>
                <a:sym typeface="Franklin Gothic"/>
              </a:rPr>
              <a:t>Responsibility </a:t>
            </a:r>
          </a:p>
          <a:p>
            <a:pPr marL="342900" indent="-342900"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dk1"/>
                </a:solidFill>
                <a:latin typeface="Franklin Gothic"/>
                <a:ea typeface="Carme"/>
                <a:cs typeface="Carme"/>
                <a:sym typeface="Franklin Gothic"/>
              </a:rPr>
              <a:t>Integrity </a:t>
            </a:r>
          </a:p>
          <a:p>
            <a:pPr marL="342900" indent="-342900"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dk1"/>
                </a:solidFill>
                <a:latin typeface="Franklin Gothic"/>
                <a:ea typeface="Carme"/>
                <a:cs typeface="Carme"/>
                <a:sym typeface="Franklin Gothic"/>
              </a:rPr>
              <a:t>Decision Marking</a:t>
            </a:r>
          </a:p>
          <a:p>
            <a:pPr marL="342900" indent="-342900"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dk1"/>
                </a:solidFill>
                <a:latin typeface="Franklin Gothic"/>
                <a:ea typeface="Carme"/>
                <a:cs typeface="Carme"/>
                <a:sym typeface="Franklin Gothic"/>
              </a:rPr>
              <a:t>Problem Solving</a:t>
            </a:r>
            <a:br>
              <a:rPr lang="en-US" sz="2000" dirty="0">
                <a:solidFill>
                  <a:srgbClr val="CD1522"/>
                </a:solidFill>
                <a:latin typeface="Carme"/>
                <a:ea typeface="Carme"/>
                <a:cs typeface="Carme"/>
                <a:sym typeface="Carme"/>
              </a:rPr>
            </a:br>
            <a:endParaRPr lang="en-US" sz="2000" dirty="0">
              <a:solidFill>
                <a:srgbClr val="CD1522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CC2801-938D-4F51-9015-FE2059B291C2}"/>
              </a:ext>
            </a:extLst>
          </p:cNvPr>
          <p:cNvSpPr/>
          <p:nvPr/>
        </p:nvSpPr>
        <p:spPr>
          <a:xfrm>
            <a:off x="5746751" y="5706732"/>
            <a:ext cx="33634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dk1"/>
                </a:solidFill>
                <a:latin typeface="Franklin Gothic"/>
                <a:ea typeface="Carme"/>
                <a:cs typeface="Carme"/>
                <a:sym typeface="Franklin Gothic"/>
              </a:rPr>
              <a:t>According to </a:t>
            </a:r>
            <a:r>
              <a:rPr lang="en-US" sz="1100" dirty="0" err="1">
                <a:solidFill>
                  <a:schemeClr val="dk1"/>
                </a:solidFill>
                <a:latin typeface="Franklin Gothic"/>
                <a:ea typeface="Carme"/>
                <a:cs typeface="Carme"/>
                <a:sym typeface="Franklin Gothic"/>
              </a:rPr>
              <a:t>TechnoSmarts</a:t>
            </a:r>
            <a:r>
              <a:rPr lang="en-US" sz="1100" dirty="0">
                <a:solidFill>
                  <a:schemeClr val="dk1"/>
                </a:solidFill>
                <a:latin typeface="Franklin Gothic"/>
                <a:ea typeface="Carme"/>
                <a:cs typeface="Carme"/>
                <a:sym typeface="Franklin Gothic"/>
              </a:rPr>
              <a:t> and The Balance Career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39462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158" y="807952"/>
            <a:ext cx="5092200" cy="871800"/>
            <a:chOff x="762158" y="807952"/>
            <a:chExt cx="5092200" cy="871800"/>
          </a:xfrm>
        </p:grpSpPr>
        <p:sp>
          <p:nvSpPr>
            <p:cNvPr id="327" name="Shape 327"/>
            <p:cNvSpPr/>
            <p:nvPr/>
          </p:nvSpPr>
          <p:spPr>
            <a:xfrm>
              <a:off x="762158" y="807952"/>
              <a:ext cx="5092200" cy="871800"/>
            </a:xfrm>
            <a:prstGeom prst="rect">
              <a:avLst/>
            </a:prstGeom>
            <a:solidFill>
              <a:srgbClr val="DF1725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Shape 328"/>
            <p:cNvSpPr txBox="1"/>
            <p:nvPr/>
          </p:nvSpPr>
          <p:spPr>
            <a:xfrm>
              <a:off x="849545" y="854561"/>
              <a:ext cx="4917425" cy="77858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PHASE 2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 TEACHING THE SKILLSUSA FRAMEWORK</a:t>
              </a:r>
            </a:p>
          </p:txBody>
        </p:sp>
      </p:grpSp>
      <p:sp>
        <p:nvSpPr>
          <p:cNvPr id="329" name="Shape 329"/>
          <p:cNvSpPr/>
          <p:nvPr/>
        </p:nvSpPr>
        <p:spPr>
          <a:xfrm>
            <a:off x="0" y="6222123"/>
            <a:ext cx="7036800" cy="388799"/>
          </a:xfrm>
          <a:prstGeom prst="rect">
            <a:avLst/>
          </a:prstGeom>
          <a:solidFill>
            <a:srgbClr val="DE172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-1057603" y="6237453"/>
            <a:ext cx="7860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371565" marR="0" lvl="4" indent="-12665" algn="l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6657279" y="5938344"/>
            <a:ext cx="2286900" cy="777899"/>
          </a:xfrm>
          <a:prstGeom prst="rect">
            <a:avLst/>
          </a:prstGeom>
          <a:gradFill>
            <a:gsLst>
              <a:gs pos="0">
                <a:srgbClr val="3E7FCD">
                  <a:alpha val="28627"/>
                </a:srgbClr>
              </a:gs>
              <a:gs pos="100000">
                <a:srgbClr val="96C0FF"/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09E16-05C7-4AA8-BBF6-B54B036A2E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633" y="1726361"/>
            <a:ext cx="4268733" cy="465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76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158" y="807952"/>
            <a:ext cx="5092200" cy="871800"/>
            <a:chOff x="762158" y="807952"/>
            <a:chExt cx="5092200" cy="871800"/>
          </a:xfrm>
        </p:grpSpPr>
        <p:sp>
          <p:nvSpPr>
            <p:cNvPr id="327" name="Shape 327"/>
            <p:cNvSpPr/>
            <p:nvPr/>
          </p:nvSpPr>
          <p:spPr>
            <a:xfrm>
              <a:off x="762158" y="807952"/>
              <a:ext cx="5092200" cy="871800"/>
            </a:xfrm>
            <a:prstGeom prst="rect">
              <a:avLst/>
            </a:prstGeom>
            <a:solidFill>
              <a:srgbClr val="DF1725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Shape 328"/>
            <p:cNvSpPr txBox="1"/>
            <p:nvPr/>
          </p:nvSpPr>
          <p:spPr>
            <a:xfrm>
              <a:off x="849545" y="854561"/>
              <a:ext cx="4917425" cy="77858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PHASE 2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 TEACHING THE SKILLSUSA FRAMEWORK</a:t>
              </a:r>
            </a:p>
          </p:txBody>
        </p:sp>
      </p:grpSp>
      <p:sp>
        <p:nvSpPr>
          <p:cNvPr id="329" name="Shape 329"/>
          <p:cNvSpPr/>
          <p:nvPr/>
        </p:nvSpPr>
        <p:spPr>
          <a:xfrm>
            <a:off x="0" y="6222123"/>
            <a:ext cx="7036800" cy="388799"/>
          </a:xfrm>
          <a:prstGeom prst="rect">
            <a:avLst/>
          </a:prstGeom>
          <a:solidFill>
            <a:srgbClr val="DE172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-1057603" y="6237453"/>
            <a:ext cx="7860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371565" marR="0" lvl="4" indent="-12665" algn="l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6657279" y="5938344"/>
            <a:ext cx="2286900" cy="777899"/>
          </a:xfrm>
          <a:prstGeom prst="rect">
            <a:avLst/>
          </a:prstGeom>
          <a:gradFill>
            <a:gsLst>
              <a:gs pos="0">
                <a:srgbClr val="3E7FCD">
                  <a:alpha val="28627"/>
                </a:srgbClr>
              </a:gs>
              <a:gs pos="100000">
                <a:srgbClr val="96C0FF"/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09E16-05C7-4AA8-BBF6-B54B036A2E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7995" y="-38333"/>
            <a:ext cx="1636655" cy="1785787"/>
          </a:xfrm>
          <a:prstGeom prst="rect">
            <a:avLst/>
          </a:prstGeom>
        </p:spPr>
      </p:pic>
      <p:pic>
        <p:nvPicPr>
          <p:cNvPr id="10" name="Picture 6" descr="Framework-Large-Deck-Cards_Layers">
            <a:extLst>
              <a:ext uri="{FF2B5EF4-FFF2-40B4-BE49-F238E27FC236}">
                <a16:creationId xmlns:a16="http://schemas.microsoft.com/office/drawing/2014/main" id="{11F0FFE5-BC77-4692-BBB1-636909B03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534" y="2500288"/>
            <a:ext cx="500062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humball-Teacher-Guide">
            <a:extLst>
              <a:ext uri="{FF2B5EF4-FFF2-40B4-BE49-F238E27FC236}">
                <a16:creationId xmlns:a16="http://schemas.microsoft.com/office/drawing/2014/main" id="{C60CBC43-C039-41B9-BD16-E0EE2673B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34903">
            <a:off x="6064241" y="1919919"/>
            <a:ext cx="2168640" cy="301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945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158" y="807952"/>
            <a:ext cx="5092200" cy="871800"/>
            <a:chOff x="762158" y="807952"/>
            <a:chExt cx="5092200" cy="871800"/>
          </a:xfrm>
        </p:grpSpPr>
        <p:sp>
          <p:nvSpPr>
            <p:cNvPr id="327" name="Shape 327"/>
            <p:cNvSpPr/>
            <p:nvPr/>
          </p:nvSpPr>
          <p:spPr>
            <a:xfrm>
              <a:off x="762158" y="807952"/>
              <a:ext cx="5092200" cy="871800"/>
            </a:xfrm>
            <a:prstGeom prst="rect">
              <a:avLst/>
            </a:prstGeom>
            <a:solidFill>
              <a:srgbClr val="DF1725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Shape 328"/>
            <p:cNvSpPr txBox="1"/>
            <p:nvPr/>
          </p:nvSpPr>
          <p:spPr>
            <a:xfrm>
              <a:off x="849545" y="854561"/>
              <a:ext cx="4917425" cy="77858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PHASE 2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 TEACHING THE SKILLSUSA FRAMEWORK</a:t>
              </a:r>
            </a:p>
          </p:txBody>
        </p:sp>
      </p:grpSp>
      <p:sp>
        <p:nvSpPr>
          <p:cNvPr id="329" name="Shape 329"/>
          <p:cNvSpPr/>
          <p:nvPr/>
        </p:nvSpPr>
        <p:spPr>
          <a:xfrm>
            <a:off x="0" y="6222123"/>
            <a:ext cx="7036800" cy="388799"/>
          </a:xfrm>
          <a:prstGeom prst="rect">
            <a:avLst/>
          </a:prstGeom>
          <a:solidFill>
            <a:srgbClr val="DE172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-1057603" y="6237453"/>
            <a:ext cx="7860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371565" marR="0" lvl="4" indent="-12665" algn="l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6657279" y="5938344"/>
            <a:ext cx="2286900" cy="777899"/>
          </a:xfrm>
          <a:prstGeom prst="rect">
            <a:avLst/>
          </a:prstGeom>
          <a:gradFill>
            <a:gsLst>
              <a:gs pos="0">
                <a:srgbClr val="3E7FCD">
                  <a:alpha val="28627"/>
                </a:srgbClr>
              </a:gs>
              <a:gs pos="100000">
                <a:srgbClr val="96C0FF"/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9335912-B78F-4B98-973B-6C9FB3557818}"/>
              </a:ext>
            </a:extLst>
          </p:cNvPr>
          <p:cNvSpPr txBox="1">
            <a:spLocks/>
          </p:cNvSpPr>
          <p:nvPr/>
        </p:nvSpPr>
        <p:spPr>
          <a:xfrm>
            <a:off x="1109723" y="2022967"/>
            <a:ext cx="7086600" cy="377348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Franklin Gothic" panose="020B0604020202020204" charset="0"/>
              </a:rPr>
              <a:t>Jot down key bullet points to share that you as chapter would want to share with chapter members.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Franklin Gothic" panose="020B0604020202020204" charset="0"/>
              </a:rPr>
              <a:t>Identify an activity to use to engage chapter members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Franklin Gothic" panose="020B0604020202020204" charset="0"/>
              </a:rPr>
              <a:t>Identify an activity to help chapter members understand the 17 Essential Elements </a:t>
            </a:r>
          </a:p>
        </p:txBody>
      </p:sp>
    </p:spTree>
    <p:extLst>
      <p:ext uri="{BB962C8B-B14F-4D97-AF65-F5344CB8AC3E}">
        <p14:creationId xmlns:p14="http://schemas.microsoft.com/office/powerpoint/2010/main" val="794349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158" y="807952"/>
            <a:ext cx="5092200" cy="871800"/>
            <a:chOff x="762158" y="807952"/>
            <a:chExt cx="5092200" cy="871800"/>
          </a:xfrm>
        </p:grpSpPr>
        <p:sp>
          <p:nvSpPr>
            <p:cNvPr id="327" name="Shape 327"/>
            <p:cNvSpPr/>
            <p:nvPr/>
          </p:nvSpPr>
          <p:spPr>
            <a:xfrm>
              <a:off x="762158" y="807952"/>
              <a:ext cx="5092200" cy="871800"/>
            </a:xfrm>
            <a:prstGeom prst="rect">
              <a:avLst/>
            </a:prstGeom>
            <a:solidFill>
              <a:srgbClr val="DF1725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Shape 328"/>
            <p:cNvSpPr txBox="1"/>
            <p:nvPr/>
          </p:nvSpPr>
          <p:spPr>
            <a:xfrm>
              <a:off x="849545" y="854561"/>
              <a:ext cx="4917425" cy="77858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PHASE 3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 TEACHING AND ASSESSING THE NEEDS OF MEMBERS</a:t>
              </a:r>
            </a:p>
          </p:txBody>
        </p:sp>
      </p:grpSp>
      <p:sp>
        <p:nvSpPr>
          <p:cNvPr id="329" name="Shape 329"/>
          <p:cNvSpPr/>
          <p:nvPr/>
        </p:nvSpPr>
        <p:spPr>
          <a:xfrm>
            <a:off x="0" y="6222123"/>
            <a:ext cx="7036800" cy="388799"/>
          </a:xfrm>
          <a:prstGeom prst="rect">
            <a:avLst/>
          </a:prstGeom>
          <a:solidFill>
            <a:srgbClr val="DE172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-1057603" y="6237453"/>
            <a:ext cx="7860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371565" marR="0" lvl="4" indent="-12665" algn="l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6657279" y="5938344"/>
            <a:ext cx="2286900" cy="777899"/>
          </a:xfrm>
          <a:prstGeom prst="rect">
            <a:avLst/>
          </a:prstGeom>
          <a:gradFill>
            <a:gsLst>
              <a:gs pos="0">
                <a:srgbClr val="3E7FCD">
                  <a:alpha val="28627"/>
                </a:srgbClr>
              </a:gs>
              <a:gs pos="100000">
                <a:srgbClr val="96C0FF"/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9335912-B78F-4B98-973B-6C9FB3557818}"/>
              </a:ext>
            </a:extLst>
          </p:cNvPr>
          <p:cNvSpPr txBox="1">
            <a:spLocks/>
          </p:cNvSpPr>
          <p:nvPr/>
        </p:nvSpPr>
        <p:spPr>
          <a:xfrm>
            <a:off x="1109723" y="2022967"/>
            <a:ext cx="7086600" cy="421031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Franklin Gothic" panose="020B0604020202020204" charset="0"/>
              </a:rPr>
              <a:t>What will your chapter officers gain from teaching their peers about the SkillsUSA Framework and Essential Elements?</a:t>
            </a:r>
          </a:p>
        </p:txBody>
      </p:sp>
    </p:spTree>
    <p:extLst>
      <p:ext uri="{BB962C8B-B14F-4D97-AF65-F5344CB8AC3E}">
        <p14:creationId xmlns:p14="http://schemas.microsoft.com/office/powerpoint/2010/main" val="248067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158" y="807952"/>
            <a:ext cx="5092200" cy="871800"/>
            <a:chOff x="762158" y="807952"/>
            <a:chExt cx="5092200" cy="871800"/>
          </a:xfrm>
        </p:grpSpPr>
        <p:sp>
          <p:nvSpPr>
            <p:cNvPr id="327" name="Shape 327"/>
            <p:cNvSpPr/>
            <p:nvPr/>
          </p:nvSpPr>
          <p:spPr>
            <a:xfrm>
              <a:off x="762158" y="807952"/>
              <a:ext cx="5092200" cy="871800"/>
            </a:xfrm>
            <a:prstGeom prst="rect">
              <a:avLst/>
            </a:prstGeom>
            <a:solidFill>
              <a:srgbClr val="DF1725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Shape 328"/>
            <p:cNvSpPr txBox="1"/>
            <p:nvPr/>
          </p:nvSpPr>
          <p:spPr>
            <a:xfrm>
              <a:off x="849545" y="854561"/>
              <a:ext cx="4917425" cy="77858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PHASE 3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lt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 TEACHING AND ASSESSING THE NEEDS OF MEMBERS</a:t>
              </a:r>
            </a:p>
          </p:txBody>
        </p:sp>
      </p:grpSp>
      <p:sp>
        <p:nvSpPr>
          <p:cNvPr id="329" name="Shape 329"/>
          <p:cNvSpPr/>
          <p:nvPr/>
        </p:nvSpPr>
        <p:spPr>
          <a:xfrm>
            <a:off x="0" y="6222123"/>
            <a:ext cx="7036800" cy="388799"/>
          </a:xfrm>
          <a:prstGeom prst="rect">
            <a:avLst/>
          </a:prstGeom>
          <a:solidFill>
            <a:srgbClr val="DE172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-1057603" y="6237453"/>
            <a:ext cx="7860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371565" marR="0" lvl="4" indent="-12665" algn="l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6657279" y="5938344"/>
            <a:ext cx="2286900" cy="777899"/>
          </a:xfrm>
          <a:prstGeom prst="rect">
            <a:avLst/>
          </a:prstGeom>
          <a:gradFill>
            <a:gsLst>
              <a:gs pos="0">
                <a:srgbClr val="3E7FCD">
                  <a:alpha val="28627"/>
                </a:srgbClr>
              </a:gs>
              <a:gs pos="100000">
                <a:srgbClr val="96C0FF"/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9335912-B78F-4B98-973B-6C9FB3557818}"/>
              </a:ext>
            </a:extLst>
          </p:cNvPr>
          <p:cNvSpPr txBox="1">
            <a:spLocks/>
          </p:cNvSpPr>
          <p:nvPr/>
        </p:nvSpPr>
        <p:spPr>
          <a:xfrm>
            <a:off x="1109723" y="2022967"/>
            <a:ext cx="7086600" cy="421031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altLang="en-US" sz="2800" dirty="0">
                <a:solidFill>
                  <a:schemeClr val="tx1"/>
                </a:solidFill>
                <a:latin typeface="Franklin Gothic" panose="020B0604020202020204" charset="0"/>
              </a:rPr>
              <a:t>Essential Element Assessment</a:t>
            </a:r>
          </a:p>
          <a:p>
            <a:pPr marL="45720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Franklin Gothic" panose="020B0604020202020204" charset="0"/>
              </a:rPr>
              <a:t>Complete each question </a:t>
            </a:r>
          </a:p>
          <a:p>
            <a:pPr marL="45720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Franklin Gothic" panose="020B0604020202020204" charset="0"/>
              </a:rPr>
              <a:t>Add scores from each essential element</a:t>
            </a:r>
          </a:p>
        </p:txBody>
      </p:sp>
    </p:spTree>
    <p:extLst>
      <p:ext uri="{BB962C8B-B14F-4D97-AF65-F5344CB8AC3E}">
        <p14:creationId xmlns:p14="http://schemas.microsoft.com/office/powerpoint/2010/main" val="23565634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7440</TotalTime>
  <Words>587</Words>
  <Application>Microsoft Macintosh PowerPoint</Application>
  <PresentationFormat>On-screen Show (4:3)</PresentationFormat>
  <Paragraphs>118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Lato Light</vt:lpstr>
      <vt:lpstr>Carme</vt:lpstr>
      <vt:lpstr>Calibri</vt:lpstr>
      <vt:lpstr>Arial</vt:lpstr>
      <vt:lpstr>Garamond</vt:lpstr>
      <vt:lpstr>Wingdings</vt:lpstr>
      <vt:lpstr>Franklin Gothic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Ferrell</dc:creator>
  <cp:lastModifiedBy>Craig Moore</cp:lastModifiedBy>
  <cp:revision>22</cp:revision>
  <dcterms:created xsi:type="dcterms:W3CDTF">2019-05-29T20:48:41Z</dcterms:created>
  <dcterms:modified xsi:type="dcterms:W3CDTF">2019-10-21T13:00:19Z</dcterms:modified>
</cp:coreProperties>
</file>